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3" r:id="rId1"/>
  </p:sldMasterIdLst>
  <p:notesMasterIdLst>
    <p:notesMasterId r:id="rId39"/>
  </p:notesMasterIdLst>
  <p:sldIdLst>
    <p:sldId id="790" r:id="rId2"/>
    <p:sldId id="814" r:id="rId3"/>
    <p:sldId id="801" r:id="rId4"/>
    <p:sldId id="796" r:id="rId5"/>
    <p:sldId id="816" r:id="rId6"/>
    <p:sldId id="825" r:id="rId7"/>
    <p:sldId id="823" r:id="rId8"/>
    <p:sldId id="840" r:id="rId9"/>
    <p:sldId id="842" r:id="rId10"/>
    <p:sldId id="847" r:id="rId11"/>
    <p:sldId id="849" r:id="rId12"/>
    <p:sldId id="850" r:id="rId13"/>
    <p:sldId id="852" r:id="rId14"/>
    <p:sldId id="853" r:id="rId15"/>
    <p:sldId id="871" r:id="rId16"/>
    <p:sldId id="867" r:id="rId17"/>
    <p:sldId id="868" r:id="rId18"/>
    <p:sldId id="870" r:id="rId19"/>
    <p:sldId id="869" r:id="rId20"/>
    <p:sldId id="819" r:id="rId21"/>
    <p:sldId id="830" r:id="rId22"/>
    <p:sldId id="855" r:id="rId23"/>
    <p:sldId id="856" r:id="rId24"/>
    <p:sldId id="857" r:id="rId25"/>
    <p:sldId id="858" r:id="rId26"/>
    <p:sldId id="860" r:id="rId27"/>
    <p:sldId id="861" r:id="rId28"/>
    <p:sldId id="862" r:id="rId29"/>
    <p:sldId id="863" r:id="rId30"/>
    <p:sldId id="864" r:id="rId31"/>
    <p:sldId id="865" r:id="rId32"/>
    <p:sldId id="866" r:id="rId33"/>
    <p:sldId id="837" r:id="rId34"/>
    <p:sldId id="800" r:id="rId35"/>
    <p:sldId id="799" r:id="rId36"/>
    <p:sldId id="795" r:id="rId37"/>
    <p:sldId id="793" r:id="rId38"/>
  </p:sldIdLst>
  <p:sldSz cx="9902825" cy="6858000"/>
  <p:notesSz cx="6858000" cy="9144000"/>
  <p:embeddedFontLst>
    <p:embeddedFont>
      <p:font typeface="Abel" panose="020B0604020202020204" charset="0"/>
      <p:regular r:id="rId40"/>
    </p:embeddedFont>
    <p:embeddedFont>
      <p:font typeface="Calibri" panose="020F0502020204030204" pitchFamily="34" charset="0"/>
      <p:regular r:id="rId41"/>
      <p:bold r:id="rId42"/>
      <p:italic r:id="rId43"/>
      <p:boldItalic r:id="rId44"/>
    </p:embeddedFont>
    <p:embeddedFont>
      <p:font typeface="Samsung Sharp Sans" panose="020B0604020202020204" charset="0"/>
      <p:bold r:id="rId45"/>
    </p:embeddedFont>
    <p:embeddedFont>
      <p:font typeface="SamsungOne 400" panose="020B0604020202020204" charset="0"/>
      <p:regular r:id="rId46"/>
    </p:embeddedFont>
    <p:embeddedFont>
      <p:font typeface="SamsungOne 700" panose="020B0604020202020204" charset="0"/>
      <p:bold r:id="rId47"/>
    </p:embeddedFont>
    <p:embeddedFont>
      <p:font typeface="Malgun Gothic" panose="020B0503020000020004" pitchFamily="34" charset="-127"/>
      <p:regular r:id="rId48"/>
      <p:bold r:id="rId49"/>
    </p:embeddedFont>
    <p:embeddedFont>
      <p:font typeface="SamsungOne 400C" panose="020B0604020202020204" charset="0"/>
      <p:regular r:id="rId50"/>
    </p:embeddedFont>
    <p:embeddedFont>
      <p:font typeface="Arial Unicode MS" panose="020B0604020202020204" pitchFamily="34" charset="-128"/>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un tran" initials="zt" lastIdx="1" clrIdx="0">
    <p:extLst>
      <p:ext uri="{19B8F6BF-5375-455C-9EA6-DF929625EA0E}">
        <p15:presenceInfo xmlns:p15="http://schemas.microsoft.com/office/powerpoint/2012/main" userId="00884e8c8fd9eb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1D5EBD"/>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3" autoAdjust="0"/>
    <p:restoredTop sz="72205" autoAdjust="0"/>
  </p:normalViewPr>
  <p:slideViewPr>
    <p:cSldViewPr snapToGrid="0">
      <p:cViewPr varScale="1">
        <p:scale>
          <a:sx n="74" d="100"/>
          <a:sy n="74" d="100"/>
        </p:scale>
        <p:origin x="1086" y="72"/>
      </p:cViewPr>
      <p:guideLst>
        <p:guide pos="3119"/>
        <p:guide orient="horz" pos="216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2024-08-18</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56667998"/>
      </p:ext>
    </p:extLst>
  </p:cSld>
  <p:clrMapOvr>
    <a:masterClrMapping/>
  </p:clrMapOvr>
  <p:extLst>
    <p:ext uri="{DCECCB84-F9BA-43D5-87BE-67443E8EF086}">
      <p15:sldGuideLst xmlns:p15="http://schemas.microsoft.com/office/powerpoint/2012/main">
        <p15:guide id="2" pos="285">
          <p15:clr>
            <a:srgbClr val="FBAE40"/>
          </p15:clr>
        </p15:guide>
        <p15:guide id="3" pos="59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1444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 xmlns:a16="http://schemas.microsoft.com/office/drawing/2014/main"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baseline="0" dirty="0">
                <a:solidFill>
                  <a:srgbClr val="1428A0"/>
                </a:solidFill>
                <a:latin typeface="Samsung Sharp Sans" pitchFamily="2" charset="0"/>
                <a:ea typeface="Samsung Sharp Sans" pitchFamily="2" charset="0"/>
                <a:cs typeface="Samsung Sharp Sans" pitchFamily="2" charset="0"/>
              </a:rPr>
              <a:t>Artificial Intelligence 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 xmlns:a16="http://schemas.microsoft.com/office/drawing/2014/main"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 xmlns:a16="http://schemas.microsoft.com/office/drawing/2014/main"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 xmlns:a16="http://schemas.microsoft.com/office/drawing/2014/main"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0322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직사각형 133">
            <a:extLst>
              <a:ext uri="{FF2B5EF4-FFF2-40B4-BE49-F238E27FC236}">
                <a16:creationId xmlns="" xmlns:a16="http://schemas.microsoft.com/office/drawing/2014/main" id="{7A4BCBFF-5289-45FE-BA09-DFF42AF8A347}"/>
              </a:ext>
            </a:extLst>
          </p:cNvPr>
          <p:cNvSpPr/>
          <p:nvPr userDrawn="1"/>
        </p:nvSpPr>
        <p:spPr>
          <a:xfrm>
            <a:off x="990000" y="4157757"/>
            <a:ext cx="356333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AI Course</a:t>
            </a:r>
            <a:endParaRPr lang="ko-KR" altLang="en-US" sz="2100" dirty="0">
              <a:solidFill>
                <a:srgbClr val="1428A0"/>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4AA6CFBD-D9B3-4245-A68B-1D7EC1CB6F07}"/>
              </a:ext>
            </a:extLst>
          </p:cNvPr>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1B2EB59A-603F-4715-ABA1-D9DF69D44512}"/>
              </a:ext>
            </a:extLst>
          </p:cNvPr>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3" name="제목 2">
            <a:extLst>
              <a:ext uri="{FF2B5EF4-FFF2-40B4-BE49-F238E27FC236}">
                <a16:creationId xmlns="" xmlns:a16="http://schemas.microsoft.com/office/drawing/2014/main" id="{CF6BC111-C555-4B09-8375-33C4F4C2FBB5}"/>
              </a:ext>
            </a:extLst>
          </p:cNvPr>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
        <p:nvSpPr>
          <p:cNvPr id="17" name="텍스트 개체 틀 18">
            <a:extLst>
              <a:ext uri="{FF2B5EF4-FFF2-40B4-BE49-F238E27FC236}">
                <a16:creationId xmlns="" xmlns:a16="http://schemas.microsoft.com/office/drawing/2014/main" id="{CBEAE583-0BAA-455B-9555-B00A4FE8B1C9}"/>
              </a:ext>
            </a:extLst>
          </p:cNvPr>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Tree>
    <p:extLst>
      <p:ext uri="{BB962C8B-B14F-4D97-AF65-F5344CB8AC3E}">
        <p14:creationId xmlns:p14="http://schemas.microsoft.com/office/powerpoint/2010/main" val="690312953"/>
      </p:ext>
    </p:extLst>
  </p:cSld>
  <p:clrMapOvr>
    <a:masterClrMapping/>
  </p:clrMapOvr>
  <p:extLst>
    <p:ext uri="{DCECCB84-F9BA-43D5-87BE-67443E8EF086}">
      <p15:sldGuideLst xmlns:p15="http://schemas.microsoft.com/office/powerpoint/2012/main">
        <p15:guide id="1" orient="horz" pos="2614" userDrawn="1">
          <p15:clr>
            <a:srgbClr val="FBAE40"/>
          </p15:clr>
        </p15:guide>
        <p15:guide id="2" pos="443" userDrawn="1">
          <p15:clr>
            <a:srgbClr val="FBAE40"/>
          </p15:clr>
        </p15:guide>
        <p15:guide id="3" pos="5955">
          <p15:clr>
            <a:srgbClr val="FBAE40"/>
          </p15:clr>
        </p15:guide>
        <p15:guide id="4" pos="6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a:extLst>
              <a:ext uri="{FF2B5EF4-FFF2-40B4-BE49-F238E27FC236}">
                <a16:creationId xmlns="" xmlns:a16="http://schemas.microsoft.com/office/drawing/2014/main"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 xmlns:a16="http://schemas.microsoft.com/office/drawing/2014/main"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 xmlns:a16="http://schemas.microsoft.com/office/drawing/2014/main"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 xmlns:a16="http://schemas.microsoft.com/office/drawing/2014/main"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 xmlns:a16="http://schemas.microsoft.com/office/drawing/2014/main" id="{3A9667F7-80AD-4A7A-8543-285975B06BE3}"/>
              </a:ext>
            </a:extLst>
          </p:cNvPr>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 xmlns:a16="http://schemas.microsoft.com/office/drawing/2014/main"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102046736"/>
      </p:ext>
    </p:extLst>
  </p:cSld>
  <p:clrMapOvr>
    <a:masterClrMapping/>
  </p:clrMapOvr>
  <p:extLst>
    <p:ext uri="{DCECCB84-F9BA-43D5-87BE-67443E8EF086}">
      <p15:sldGuideLst xmlns:p15="http://schemas.microsoft.com/office/powerpoint/2012/main">
        <p15:guide id="1" orient="horz" pos="902" userDrawn="1">
          <p15:clr>
            <a:srgbClr val="FBAE40"/>
          </p15:clr>
        </p15:guide>
        <p15:guide id="2" pos="285">
          <p15:clr>
            <a:srgbClr val="FBAE40"/>
          </p15:clr>
        </p15:guide>
        <p15:guide id="3" pos="5955">
          <p15:clr>
            <a:srgbClr val="FBAE40"/>
          </p15:clr>
        </p15:guide>
        <p15:guide id="4" pos="3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a:extLst>
              <a:ext uri="{FF2B5EF4-FFF2-40B4-BE49-F238E27FC236}">
                <a16:creationId xmlns=""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434159522"/>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779621428"/>
      </p:ext>
    </p:extLst>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E75758B0-2429-4331-898E-5EEED60D4280}"/>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42502544"/>
      </p:ext>
    </p:extLst>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 xmlns:a16="http://schemas.microsoft.com/office/drawing/2014/main" id="{C5960DC7-D671-485D-92B0-FEED6CE658A3}"/>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1343950608"/>
      </p:ext>
    </p:extLst>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2278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28821"/>
      </p:ext>
    </p:extLst>
  </p:cSld>
  <p:clrMap bg1="lt1" tx1="dk1" bg2="lt2" tx2="dk2" accent1="accent1" accent2="accent2" accent3="accent3" accent4="accent4" accent5="accent5" accent6="accent6" hlink="hlink" folHlink="folHlink"/>
  <p:sldLayoutIdLst>
    <p:sldLayoutId id="2147483684" r:id="rId1"/>
    <p:sldLayoutId id="2147483691" r:id="rId2"/>
    <p:sldLayoutId id="2147483685" r:id="rId3"/>
    <p:sldLayoutId id="2147483687" r:id="rId4"/>
    <p:sldLayoutId id="2147483694" r:id="rId5"/>
    <p:sldLayoutId id="2147483693" r:id="rId6"/>
    <p:sldLayoutId id="2147483686" r:id="rId7"/>
    <p:sldLayoutId id="2147483688" r:id="rId8"/>
    <p:sldLayoutId id="2147483689" r:id="rId9"/>
    <p:sldLayoutId id="2147483690" r:id="rId10"/>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769audio.vn/upload/images/jbl%20control(2)" TargetMode="External"/><Relationship Id="rId2" Type="http://schemas.openxmlformats.org/officeDocument/2006/relationships/hyperlink" Target="https://769audio.vn/san-pham/312/loa-jbl-control-25-chinh-hang.html" TargetMode="Externa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769audio.vn/upload/images/jbl%20control%2025%20(2)" TargetMode="External"/><Relationship Id="rId2" Type="http://schemas.openxmlformats.org/officeDocument/2006/relationships/hyperlink" Target="https://769audio.vn/san-pham/312/loa-jbl-control-25-chinh-hang.html"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4.png"/><Relationship Id="rId9" Type="http://schemas.openxmlformats.org/officeDocument/2006/relationships/image" Target="../media/image27.jpe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35.jpeg"/><Relationship Id="rId5" Type="http://schemas.openxmlformats.org/officeDocument/2006/relationships/image" Target="../media/image31.jpe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769audio.vn/san-pham/1355/dau-cd-denon-qs-10-ii.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 xmlns:a16="http://schemas.microsoft.com/office/drawing/2014/main" id="{9ABA57D5-7920-4C59-8990-1FDF22441FA6}"/>
              </a:ext>
            </a:extLst>
          </p:cNvPr>
          <p:cNvSpPr>
            <a:spLocks noGrp="1"/>
          </p:cNvSpPr>
          <p:nvPr>
            <p:ph type="body" sz="quarter" idx="11"/>
          </p:nvPr>
        </p:nvSpPr>
        <p:spPr>
          <a:xfrm>
            <a:off x="720000" y="3551768"/>
            <a:ext cx="6837808" cy="276999"/>
          </a:xfrm>
        </p:spPr>
        <p:txBody>
          <a:bodyPr/>
          <a:lstStyle/>
          <a:p>
            <a:r>
              <a:rPr lang="en-US" altLang="ko-KR" dirty="0" smtClean="0"/>
              <a:t>AI01 – 01</a:t>
            </a:r>
          </a:p>
        </p:txBody>
      </p:sp>
      <p:sp>
        <p:nvSpPr>
          <p:cNvPr id="4" name="제목 3">
            <a:extLst>
              <a:ext uri="{FF2B5EF4-FFF2-40B4-BE49-F238E27FC236}">
                <a16:creationId xmlns="" xmlns:a16="http://schemas.microsoft.com/office/drawing/2014/main" id="{51786819-9BFB-478D-BAE7-57DB1DEACF78}"/>
              </a:ext>
            </a:extLst>
          </p:cNvPr>
          <p:cNvSpPr>
            <a:spLocks noGrp="1"/>
          </p:cNvSpPr>
          <p:nvPr>
            <p:ph type="title"/>
          </p:nvPr>
        </p:nvSpPr>
        <p:spPr>
          <a:xfrm>
            <a:off x="719999" y="1710000"/>
            <a:ext cx="8913398" cy="1477328"/>
          </a:xfrm>
        </p:spPr>
        <p:txBody>
          <a:bodyPr/>
          <a:lstStyle/>
          <a:p>
            <a:r>
              <a:rPr lang="en-US" altLang="en-US" dirty="0" err="1" smtClean="0"/>
              <a:t>Chatbot</a:t>
            </a:r>
            <a:r>
              <a:rPr lang="en-US" altLang="en-US" dirty="0" smtClean="0"/>
              <a:t> </a:t>
            </a:r>
            <a:r>
              <a:rPr lang="en-US" altLang="en-US" dirty="0"/>
              <a:t>for Sales Consulting</a:t>
            </a:r>
            <a:endParaRPr lang="ko-KR" altLang="en-US" dirty="0"/>
          </a:p>
        </p:txBody>
      </p:sp>
    </p:spTree>
    <p:extLst>
      <p:ext uri="{BB962C8B-B14F-4D97-AF65-F5344CB8AC3E}">
        <p14:creationId xmlns:p14="http://schemas.microsoft.com/office/powerpoint/2010/main" val="40091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394700"/>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err="1" smtClean="0"/>
              <a:t>VectorStore</a:t>
            </a:r>
            <a:r>
              <a:rPr lang="en-US" sz="3200" b="1" dirty="0" smtClean="0"/>
              <a:t>:</a:t>
            </a:r>
            <a:endParaRPr lang="en-US" sz="3200"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텍스트 개체 틀 6">
            <a:extLst>
              <a:ext uri="{FF2B5EF4-FFF2-40B4-BE49-F238E27FC236}">
                <a16:creationId xmlns="" xmlns:a16="http://schemas.microsoft.com/office/drawing/2014/main" id="{8F297E73-83CC-0928-3EB6-D9AFA8B6D353}"/>
              </a:ext>
            </a:extLst>
          </p:cNvPr>
          <p:cNvSpPr txBox="1">
            <a:spLocks/>
          </p:cNvSpPr>
          <p:nvPr/>
        </p:nvSpPr>
        <p:spPr>
          <a:xfrm>
            <a:off x="723267" y="57506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텍스트 개체 틀 6">
            <a:extLst>
              <a:ext uri="{FF2B5EF4-FFF2-40B4-BE49-F238E27FC236}">
                <a16:creationId xmlns="" xmlns:a16="http://schemas.microsoft.com/office/drawing/2014/main" id="{7F0A29DC-6AF4-A623-15AC-65D2167D3812}"/>
              </a:ext>
            </a:extLst>
          </p:cNvPr>
          <p:cNvSpPr txBox="1">
            <a:spLocks/>
          </p:cNvSpPr>
          <p:nvPr/>
        </p:nvSpPr>
        <p:spPr>
          <a:xfrm>
            <a:off x="1081825" y="2047754"/>
            <a:ext cx="7696881" cy="133939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smtClean="0"/>
              <a:t>Create </a:t>
            </a:r>
            <a:r>
              <a:rPr lang="en-US" altLang="ko-KR" sz="2400" dirty="0"/>
              <a:t>a search index based on </a:t>
            </a:r>
            <a:r>
              <a:rPr lang="en-US" altLang="ko-KR" sz="2400" u="sng" dirty="0" smtClean="0"/>
              <a:t>FAISS</a:t>
            </a:r>
            <a:r>
              <a:rPr lang="en-US" altLang="ko-KR" sz="2400" dirty="0" smtClean="0"/>
              <a:t> </a:t>
            </a:r>
            <a:r>
              <a:rPr lang="en-US" altLang="ko-KR" sz="2400" dirty="0"/>
              <a:t>(Facebook AI Similarity Search</a:t>
            </a:r>
            <a:r>
              <a:rPr lang="en-US" altLang="ko-KR" sz="2400" dirty="0" smtClean="0"/>
              <a:t>).</a:t>
            </a:r>
          </a:p>
          <a:p>
            <a:pPr>
              <a:lnSpc>
                <a:spcPct val="100000"/>
              </a:lnSpc>
            </a:pPr>
            <a:r>
              <a:rPr lang="en-US" altLang="ko-KR" sz="2400" u="sng" dirty="0" smtClean="0"/>
              <a:t>Embedding</a:t>
            </a:r>
            <a:r>
              <a:rPr lang="en-US" altLang="ko-KR" sz="2400" dirty="0" smtClean="0"/>
              <a:t>: </a:t>
            </a:r>
            <a:r>
              <a:rPr lang="en-US" altLang="ko-KR" sz="2400" dirty="0" err="1" smtClean="0"/>
              <a:t>OpenAIEmbeddings</a:t>
            </a:r>
            <a:endParaRPr lang="en-US" altLang="ko-KR" sz="2400" dirty="0" smtClean="0"/>
          </a:p>
        </p:txBody>
      </p:sp>
      <p:sp>
        <p:nvSpPr>
          <p:cNvPr id="10" name="Rectangle 9"/>
          <p:cNvSpPr/>
          <p:nvPr/>
        </p:nvSpPr>
        <p:spPr>
          <a:xfrm>
            <a:off x="723267" y="3702513"/>
            <a:ext cx="8768400" cy="830997"/>
          </a:xfrm>
          <a:prstGeom prst="rect">
            <a:avLst/>
          </a:prstGeom>
          <a:solidFill>
            <a:schemeClr val="bg2"/>
          </a:solidFill>
        </p:spPr>
        <p:txBody>
          <a:bodyPr wrap="square">
            <a:spAutoFit/>
          </a:bodyPr>
          <a:lstStyle/>
          <a:p>
            <a:r>
              <a:rPr lang="en-US" sz="2400" dirty="0">
                <a:solidFill>
                  <a:srgbClr val="AF00DB"/>
                </a:solidFill>
                <a:latin typeface="Courier New" panose="02070309020205020404" pitchFamily="49" charset="0"/>
              </a:rPr>
              <a:t>from</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langchain_openai</a:t>
            </a:r>
            <a:r>
              <a:rPr lang="en-US" sz="2400" dirty="0">
                <a:solidFill>
                  <a:srgbClr val="000000"/>
                </a:solidFill>
                <a:latin typeface="Courier New" panose="02070309020205020404" pitchFamily="49" charset="0"/>
              </a:rPr>
              <a:t> </a:t>
            </a:r>
            <a:r>
              <a:rPr lang="en-US" sz="2400" dirty="0">
                <a:solidFill>
                  <a:srgbClr val="AF00DB"/>
                </a:solidFill>
                <a:latin typeface="Courier New" panose="02070309020205020404" pitchFamily="49" charset="0"/>
              </a:rPr>
              <a:t>import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OpenAIEmbeddings</a:t>
            </a:r>
            <a:endParaRPr lang="en-US" sz="2400" dirty="0"/>
          </a:p>
          <a:p>
            <a:r>
              <a:rPr lang="en-US" sz="2400" dirty="0" err="1">
                <a:solidFill>
                  <a:srgbClr val="000000"/>
                </a:solidFill>
                <a:latin typeface="Courier New" panose="02070309020205020404" pitchFamily="49" charset="0"/>
              </a:rPr>
              <a:t>embeddings</a:t>
            </a:r>
            <a:r>
              <a:rPr lang="en-US" sz="2400" dirty="0">
                <a:solidFill>
                  <a:srgbClr val="000000"/>
                </a:solidFill>
                <a:latin typeface="Courier New" panose="02070309020205020404" pitchFamily="49" charset="0"/>
              </a:rPr>
              <a:t> = </a:t>
            </a:r>
            <a:r>
              <a:rPr lang="en-US" sz="2400" dirty="0" err="1">
                <a:solidFill>
                  <a:srgbClr val="000000"/>
                </a:solidFill>
                <a:latin typeface="Courier New" panose="02070309020205020404" pitchFamily="49" charset="0"/>
              </a:rPr>
              <a:t>OpenAIEmbeddings</a:t>
            </a:r>
            <a:r>
              <a:rPr lang="en-US" sz="2400" dirty="0" smtClean="0">
                <a:solidFill>
                  <a:srgbClr val="000000"/>
                </a:solidFill>
                <a:latin typeface="Courier New" panose="02070309020205020404" pitchFamily="49" charset="0"/>
              </a:rPr>
              <a:t>()</a:t>
            </a:r>
            <a:endParaRPr lang="en-US" sz="2400" dirty="0"/>
          </a:p>
        </p:txBody>
      </p:sp>
      <p:sp>
        <p:nvSpPr>
          <p:cNvPr id="12" name="Rectangle 11"/>
          <p:cNvSpPr/>
          <p:nvPr/>
        </p:nvSpPr>
        <p:spPr>
          <a:xfrm>
            <a:off x="178879" y="4848879"/>
            <a:ext cx="9502771" cy="461665"/>
          </a:xfrm>
          <a:prstGeom prst="rect">
            <a:avLst/>
          </a:prstGeom>
          <a:solidFill>
            <a:schemeClr val="bg2"/>
          </a:solidFill>
        </p:spPr>
        <p:txBody>
          <a:bodyPr wrap="square">
            <a:spAutoFit/>
          </a:bodyPr>
          <a:lstStyle/>
          <a:p>
            <a:r>
              <a:rPr lang="en-US" sz="2400" dirty="0">
                <a:solidFill>
                  <a:srgbClr val="000000"/>
                </a:solidFill>
                <a:latin typeface="Courier New" panose="02070309020205020404" pitchFamily="49" charset="0"/>
              </a:rPr>
              <a:t>docsearch = </a:t>
            </a:r>
            <a:r>
              <a:rPr lang="en-US" sz="2400" dirty="0" err="1">
                <a:solidFill>
                  <a:srgbClr val="000000"/>
                </a:solidFill>
                <a:latin typeface="Courier New" panose="02070309020205020404" pitchFamily="49" charset="0"/>
              </a:rPr>
              <a:t>FAISS.from_documents</a:t>
            </a:r>
            <a:r>
              <a:rPr lang="en-US" sz="2400" dirty="0">
                <a:solidFill>
                  <a:srgbClr val="000000"/>
                </a:solidFill>
                <a:latin typeface="Courier New" panose="02070309020205020404" pitchFamily="49" charset="0"/>
              </a:rPr>
              <a:t>(texts, </a:t>
            </a:r>
            <a:r>
              <a:rPr lang="en-US" sz="2400" dirty="0" err="1">
                <a:solidFill>
                  <a:srgbClr val="000000"/>
                </a:solidFill>
                <a:latin typeface="Courier New" panose="02070309020205020404" pitchFamily="49" charset="0"/>
              </a:rPr>
              <a:t>embeddings</a:t>
            </a:r>
            <a:r>
              <a:rPr lang="en-US" sz="2400" dirty="0">
                <a:solidFill>
                  <a:srgbClr val="000000"/>
                </a:solidFill>
                <a:latin typeface="Courier New" panose="02070309020205020404" pitchFamily="49" charset="0"/>
              </a:rPr>
              <a:t>)</a:t>
            </a:r>
            <a:endParaRPr lang="en-US" sz="2400" dirty="0"/>
          </a:p>
        </p:txBody>
      </p:sp>
    </p:spTree>
    <p:extLst>
      <p:ext uri="{BB962C8B-B14F-4D97-AF65-F5344CB8AC3E}">
        <p14:creationId xmlns:p14="http://schemas.microsoft.com/office/powerpoint/2010/main" val="9641876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8D619DD7-AEBA-A920-1AB7-13851087BB2B}"/>
              </a:ext>
            </a:extLst>
          </p:cNvPr>
          <p:cNvSpPr txBox="1"/>
          <p:nvPr/>
        </p:nvSpPr>
        <p:spPr>
          <a:xfrm>
            <a:off x="1900896" y="3800184"/>
            <a:ext cx="6461760" cy="2154436"/>
          </a:xfrm>
          <a:prstGeom prst="rect">
            <a:avLst/>
          </a:prstGeom>
          <a:noFill/>
        </p:spPr>
        <p:txBody>
          <a:bodyPr wrap="square" rtlCol="0">
            <a:spAutoFit/>
          </a:bodyPr>
          <a:lstStyle/>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retriever = </a:t>
            </a:r>
            <a:r>
              <a:rPr lang="en-US" sz="1400" b="0" i="0" u="none" strike="noStrike" dirty="0" err="1">
                <a:solidFill>
                  <a:srgbClr val="000000"/>
                </a:solidFill>
                <a:effectLst/>
                <a:highlight>
                  <a:srgbClr val="F7F7F7"/>
                </a:highlight>
                <a:latin typeface="Courier New" panose="02070309020205020404" pitchFamily="49" charset="0"/>
              </a:rPr>
              <a:t>docsearch.as_retriever</a:t>
            </a:r>
            <a:r>
              <a:rPr lang="en-US" sz="1400" b="0" i="0" u="none" strike="noStrike" dirty="0">
                <a:solidFill>
                  <a:srgbClr val="000000"/>
                </a:solidFill>
                <a:effectLst/>
                <a:highlight>
                  <a:srgbClr val="F7F7F7"/>
                </a:highlight>
                <a:latin typeface="Courier New" panose="02070309020205020404" pitchFamily="49" charset="0"/>
              </a:rPr>
              <a:t>(</a:t>
            </a:r>
            <a:endParaRPr lang="en-US" sz="1400" b="0"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r>
              <a:rPr lang="en-US" sz="1400" b="0" i="0" u="none" strike="noStrike" dirty="0" err="1">
                <a:solidFill>
                  <a:srgbClr val="000000"/>
                </a:solidFill>
                <a:effectLst/>
                <a:highlight>
                  <a:srgbClr val="F7F7F7"/>
                </a:highlight>
                <a:latin typeface="Courier New" panose="02070309020205020404" pitchFamily="49" charset="0"/>
              </a:rPr>
              <a:t>search_type</a:t>
            </a:r>
            <a:r>
              <a:rPr lang="en-US" sz="1400" b="0" i="0" u="none" strike="noStrike" dirty="0">
                <a:solidFill>
                  <a:srgbClr val="000000"/>
                </a:solidFill>
                <a:effectLst/>
                <a:highlight>
                  <a:srgbClr val="F7F7F7"/>
                </a:highlight>
                <a:latin typeface="Courier New" panose="02070309020205020404" pitchFamily="49" charset="0"/>
              </a:rPr>
              <a:t>=</a:t>
            </a:r>
            <a:r>
              <a:rPr lang="en-US" sz="1400" b="0" i="0" u="none" strike="noStrike" dirty="0">
                <a:solidFill>
                  <a:srgbClr val="A31515"/>
                </a:solidFill>
                <a:effectLst/>
                <a:highlight>
                  <a:srgbClr val="F7F7F7"/>
                </a:highlight>
                <a:latin typeface="Courier New" panose="02070309020205020404" pitchFamily="49" charset="0"/>
              </a:rPr>
              <a:t>"</a:t>
            </a:r>
            <a:r>
              <a:rPr lang="en-US" sz="1400" b="1" i="0" u="none" strike="noStrike" dirty="0" err="1">
                <a:solidFill>
                  <a:srgbClr val="A31515"/>
                </a:solidFill>
                <a:effectLst/>
                <a:highlight>
                  <a:srgbClr val="F7F7F7"/>
                </a:highlight>
                <a:latin typeface="Courier New" panose="02070309020205020404" pitchFamily="49" charset="0"/>
              </a:rPr>
              <a:t>similarity_score_threshold</a:t>
            </a:r>
            <a:r>
              <a:rPr lang="en-US" sz="1400" b="0" i="0" u="none" strike="noStrike" dirty="0">
                <a:solidFill>
                  <a:srgbClr val="A31515"/>
                </a:solidFill>
                <a:effectLst/>
                <a:highlight>
                  <a:srgbClr val="F7F7F7"/>
                </a:highlight>
                <a:latin typeface="Courier New" panose="02070309020205020404" pitchFamily="49" charset="0"/>
              </a:rPr>
              <a:t>"</a:t>
            </a:r>
            <a:r>
              <a:rPr lang="en-US" sz="1400" b="0" i="0" u="none" strike="noStrike" dirty="0">
                <a:solidFill>
                  <a:srgbClr val="000000"/>
                </a:solidFill>
                <a:effectLst/>
                <a:highlight>
                  <a:srgbClr val="F7F7F7"/>
                </a:highlight>
                <a:latin typeface="Courier New" panose="02070309020205020404" pitchFamily="49" charset="0"/>
              </a:rPr>
              <a:t>,</a:t>
            </a:r>
            <a:endParaRPr lang="en-US" sz="1400" b="0"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r>
              <a:rPr lang="en-US" sz="1400" b="0" i="0" u="none" strike="noStrike" dirty="0" err="1">
                <a:solidFill>
                  <a:srgbClr val="000000"/>
                </a:solidFill>
                <a:effectLst/>
                <a:highlight>
                  <a:srgbClr val="F7F7F7"/>
                </a:highlight>
                <a:latin typeface="Courier New" panose="02070309020205020404" pitchFamily="49" charset="0"/>
              </a:rPr>
              <a:t>search_kwargs</a:t>
            </a:r>
            <a:r>
              <a:rPr lang="en-US" sz="1400" b="0" i="0" u="none" strike="noStrike" dirty="0">
                <a:solidFill>
                  <a:srgbClr val="000000"/>
                </a:solidFill>
                <a:effectLst/>
                <a:highlight>
                  <a:srgbClr val="F7F7F7"/>
                </a:highlight>
                <a:latin typeface="Courier New" panose="02070309020205020404" pitchFamily="49" charset="0"/>
              </a:rPr>
              <a:t>={</a:t>
            </a:r>
            <a:endParaRPr lang="en-US" sz="1400" b="0"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r>
              <a:rPr lang="en-US" sz="1400" b="1" i="0" u="none" strike="noStrike" dirty="0">
                <a:solidFill>
                  <a:srgbClr val="A31515"/>
                </a:solidFill>
                <a:effectLst/>
                <a:highlight>
                  <a:srgbClr val="F7F7F7"/>
                </a:highlight>
                <a:latin typeface="Courier New" panose="02070309020205020404" pitchFamily="49" charset="0"/>
              </a:rPr>
              <a:t>"</a:t>
            </a:r>
            <a:r>
              <a:rPr lang="en-US" sz="1400" b="1" i="0" u="none" strike="noStrike" dirty="0" err="1">
                <a:solidFill>
                  <a:srgbClr val="A31515"/>
                </a:solidFill>
                <a:effectLst/>
                <a:highlight>
                  <a:srgbClr val="F7F7F7"/>
                </a:highlight>
                <a:latin typeface="Courier New" panose="02070309020205020404" pitchFamily="49" charset="0"/>
              </a:rPr>
              <a:t>score_threshold</a:t>
            </a:r>
            <a:r>
              <a:rPr lang="en-US" sz="1400" b="1" i="0" u="none" strike="noStrike" dirty="0">
                <a:solidFill>
                  <a:srgbClr val="A31515"/>
                </a:solidFill>
                <a:effectLst/>
                <a:highlight>
                  <a:srgbClr val="F7F7F7"/>
                </a:highlight>
                <a:latin typeface="Courier New" panose="02070309020205020404" pitchFamily="49" charset="0"/>
              </a:rPr>
              <a:t>"</a:t>
            </a:r>
            <a:r>
              <a:rPr lang="en-US" sz="1400" b="1" i="0" u="none" strike="noStrike" dirty="0">
                <a:solidFill>
                  <a:srgbClr val="000000"/>
                </a:solidFill>
                <a:effectLst/>
                <a:highlight>
                  <a:srgbClr val="F7F7F7"/>
                </a:highlight>
                <a:latin typeface="Courier New" panose="02070309020205020404" pitchFamily="49" charset="0"/>
              </a:rPr>
              <a:t>: </a:t>
            </a:r>
            <a:r>
              <a:rPr lang="en-US" sz="1400" b="1" i="0" u="none" strike="noStrike" dirty="0">
                <a:solidFill>
                  <a:srgbClr val="116644"/>
                </a:solidFill>
                <a:effectLst/>
                <a:highlight>
                  <a:srgbClr val="F7F7F7"/>
                </a:highlight>
                <a:latin typeface="Courier New" panose="02070309020205020404" pitchFamily="49" charset="0"/>
              </a:rPr>
              <a:t>0.3</a:t>
            </a:r>
            <a:r>
              <a:rPr lang="en-US" sz="1400" b="0" i="0" u="none" strike="noStrike" dirty="0">
                <a:solidFill>
                  <a:srgbClr val="000000"/>
                </a:solidFill>
                <a:effectLst/>
                <a:highlight>
                  <a:srgbClr val="F7F7F7"/>
                </a:highlight>
                <a:latin typeface="Courier New" panose="02070309020205020404" pitchFamily="49" charset="0"/>
              </a:rPr>
              <a:t>,</a:t>
            </a:r>
            <a:endParaRPr lang="en-US" sz="1400" b="0"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r>
              <a:rPr lang="en-US" sz="1400" b="1" i="0" u="none" strike="noStrike" dirty="0">
                <a:solidFill>
                  <a:srgbClr val="A31515"/>
                </a:solidFill>
                <a:effectLst/>
                <a:highlight>
                  <a:srgbClr val="F7F7F7"/>
                </a:highlight>
                <a:latin typeface="Courier New" panose="02070309020205020404" pitchFamily="49" charset="0"/>
              </a:rPr>
              <a:t>"k"</a:t>
            </a:r>
            <a:r>
              <a:rPr lang="en-US" sz="1400" b="1" i="0" u="none" strike="noStrike" dirty="0">
                <a:solidFill>
                  <a:srgbClr val="000000"/>
                </a:solidFill>
                <a:effectLst/>
                <a:highlight>
                  <a:srgbClr val="F7F7F7"/>
                </a:highlight>
                <a:latin typeface="Courier New" panose="02070309020205020404" pitchFamily="49" charset="0"/>
              </a:rPr>
              <a:t>: </a:t>
            </a:r>
            <a:r>
              <a:rPr lang="en-US" sz="1400" b="1" i="0" u="none" strike="noStrike" dirty="0">
                <a:solidFill>
                  <a:srgbClr val="116644"/>
                </a:solidFill>
                <a:effectLst/>
                <a:highlight>
                  <a:srgbClr val="F7F7F7"/>
                </a:highlight>
                <a:latin typeface="Courier New" panose="02070309020205020404" pitchFamily="49" charset="0"/>
              </a:rPr>
              <a:t>15</a:t>
            </a:r>
            <a:endParaRPr lang="en-US" sz="1400" b="1"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endParaRPr lang="en-US" sz="1400" b="0" dirty="0">
              <a:effectLst/>
              <a:highlight>
                <a:srgbClr val="F7F7F7"/>
              </a:highlight>
            </a:endParaRPr>
          </a:p>
          <a:p>
            <a:pPr rtl="0">
              <a:spcBef>
                <a:spcPts val="0"/>
              </a:spcBef>
              <a:spcAft>
                <a:spcPts val="0"/>
              </a:spcAft>
            </a:pPr>
            <a:r>
              <a:rPr lang="en-US" sz="1400" b="0" i="0" u="none" strike="noStrike" dirty="0">
                <a:solidFill>
                  <a:srgbClr val="000000"/>
                </a:solidFill>
                <a:effectLst/>
                <a:highlight>
                  <a:srgbClr val="F7F7F7"/>
                </a:highlight>
                <a:latin typeface="Courier New" panose="02070309020205020404" pitchFamily="49" charset="0"/>
              </a:rPr>
              <a:t>    )</a:t>
            </a:r>
            <a:endParaRPr lang="en-US" sz="1400" b="0" dirty="0">
              <a:effectLst/>
              <a:highlight>
                <a:srgbClr val="F7F7F7"/>
              </a:highlight>
            </a:endParaRPr>
          </a:p>
          <a:p>
            <a:r>
              <a:rPr lang="en-US" dirty="0"/>
              <a:t/>
            </a:r>
            <a:br>
              <a:rPr lang="en-US" dirty="0"/>
            </a:br>
            <a:endParaRPr lang="en-US" dirty="0"/>
          </a:p>
        </p:txBody>
      </p:sp>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1" name="텍스트 개체 틀 6">
            <a:extLst>
              <a:ext uri="{FF2B5EF4-FFF2-40B4-BE49-F238E27FC236}">
                <a16:creationId xmlns="" xmlns:a16="http://schemas.microsoft.com/office/drawing/2014/main" id="{B8129EC3-B914-0621-E2ED-28E350744009}"/>
              </a:ext>
            </a:extLst>
          </p:cNvPr>
          <p:cNvSpPr txBox="1">
            <a:spLocks/>
          </p:cNvSpPr>
          <p:nvPr/>
        </p:nvSpPr>
        <p:spPr>
          <a:xfrm>
            <a:off x="630896" y="1987704"/>
            <a:ext cx="7862024"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In this project, we mainly focus on two search types</a:t>
            </a:r>
          </a:p>
          <a:p>
            <a:pPr>
              <a:buFont typeface="Wingdings" panose="05000000000000000000" pitchFamily="2" charset="2"/>
              <a:buChar char="§"/>
            </a:pPr>
            <a:r>
              <a:rPr lang="en-US" sz="1600" b="0" i="0" u="none" strike="noStrike" dirty="0">
                <a:solidFill>
                  <a:srgbClr val="0E101A"/>
                </a:solidFill>
                <a:effectLst/>
                <a:latin typeface="SamsungOne-400"/>
              </a:rPr>
              <a:t>Similarity</a:t>
            </a:r>
          </a:p>
          <a:p>
            <a:pPr>
              <a:buFont typeface="Wingdings" panose="05000000000000000000" pitchFamily="2" charset="2"/>
              <a:buChar char="§"/>
            </a:pPr>
            <a:r>
              <a:rPr lang="en-US" sz="1600" b="0" i="0" u="none" strike="noStrike" dirty="0">
                <a:solidFill>
                  <a:srgbClr val="0E101A"/>
                </a:solidFill>
                <a:effectLst/>
                <a:latin typeface="SamsungOne-400"/>
              </a:rPr>
              <a:t>Similarity score threshold</a:t>
            </a:r>
            <a:endParaRPr lang="en-US" sz="1600" dirty="0"/>
          </a:p>
        </p:txBody>
      </p:sp>
      <p:sp>
        <p:nvSpPr>
          <p:cNvPr id="14" name="TextBox 13">
            <a:extLst>
              <a:ext uri="{FF2B5EF4-FFF2-40B4-BE49-F238E27FC236}">
                <a16:creationId xmlns="" xmlns:a16="http://schemas.microsoft.com/office/drawing/2014/main" id="{DB376CC4-248C-4A70-3621-1DD7C483F733}"/>
              </a:ext>
            </a:extLst>
          </p:cNvPr>
          <p:cNvSpPr txBox="1"/>
          <p:nvPr/>
        </p:nvSpPr>
        <p:spPr>
          <a:xfrm>
            <a:off x="499360" y="1190824"/>
            <a:ext cx="4236720" cy="584775"/>
          </a:xfrm>
          <a:prstGeom prst="rect">
            <a:avLst/>
          </a:prstGeom>
          <a:noFill/>
        </p:spPr>
        <p:txBody>
          <a:bodyPr wrap="square" rtlCol="0">
            <a:spAutoFit/>
          </a:bodyPr>
          <a:lstStyle/>
          <a:p>
            <a:r>
              <a:rPr lang="en-US" sz="3200" b="1" i="0" u="none" strike="noStrike" dirty="0">
                <a:solidFill>
                  <a:srgbClr val="000000"/>
                </a:solidFill>
                <a:effectLst/>
                <a:latin typeface="SamsungOne-400"/>
              </a:rPr>
              <a:t>Retrieval</a:t>
            </a:r>
            <a:endParaRPr lang="en-US" sz="3200" b="1" dirty="0"/>
          </a:p>
        </p:txBody>
      </p:sp>
      <p:sp>
        <p:nvSpPr>
          <p:cNvPr id="15" name="텍스트 개체 틀 6">
            <a:extLst>
              <a:ext uri="{FF2B5EF4-FFF2-40B4-BE49-F238E27FC236}">
                <a16:creationId xmlns="" xmlns:a16="http://schemas.microsoft.com/office/drawing/2014/main" id="{14BB06D2-3A20-C63C-53EE-3DCEDBC2CD70}"/>
              </a:ext>
            </a:extLst>
          </p:cNvPr>
          <p:cNvSpPr txBox="1">
            <a:spLocks/>
          </p:cNvSpPr>
          <p:nvPr/>
        </p:nvSpPr>
        <p:spPr>
          <a:xfrm>
            <a:off x="630895" y="187731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600" b="0" i="0" u="none" strike="noStrike" dirty="0">
                <a:solidFill>
                  <a:srgbClr val="0E101A"/>
                </a:solidFill>
                <a:effectLst/>
                <a:latin typeface="SamsungOne-400"/>
              </a:rPr>
              <a:t>Similarity</a:t>
            </a:r>
            <a:endParaRPr lang="en-US" sz="1600" dirty="0">
              <a:solidFill>
                <a:srgbClr val="0E101A"/>
              </a:solidFill>
              <a:latin typeface="SamsungOne-400"/>
            </a:endParaRPr>
          </a:p>
          <a:p>
            <a:pPr lvl="1"/>
            <a:r>
              <a:rPr lang="en-US" sz="1500" b="0" i="0" u="none" strike="noStrike" dirty="0">
                <a:solidFill>
                  <a:srgbClr val="0E101A"/>
                </a:solidFill>
                <a:effectLst/>
                <a:latin typeface="SamsungOne-400"/>
              </a:rPr>
              <a:t>This is a default search type, generally suitable for most applications requiring semantic understanding, and by default returning k = 4 most related documents.</a:t>
            </a:r>
          </a:p>
        </p:txBody>
      </p:sp>
      <p:sp>
        <p:nvSpPr>
          <p:cNvPr id="18" name="텍스트 개체 틀 6">
            <a:extLst>
              <a:ext uri="{FF2B5EF4-FFF2-40B4-BE49-F238E27FC236}">
                <a16:creationId xmlns="" xmlns:a16="http://schemas.microsoft.com/office/drawing/2014/main" id="{E72BF6D2-0B3C-C43F-95D0-F8D42CE96128}"/>
              </a:ext>
            </a:extLst>
          </p:cNvPr>
          <p:cNvSpPr txBox="1">
            <a:spLocks/>
          </p:cNvSpPr>
          <p:nvPr/>
        </p:nvSpPr>
        <p:spPr>
          <a:xfrm>
            <a:off x="630894" y="3030746"/>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600" b="0" i="0" u="none" strike="noStrike" dirty="0">
                <a:solidFill>
                  <a:srgbClr val="0E101A"/>
                </a:solidFill>
                <a:effectLst/>
                <a:latin typeface="SamsungOne-400"/>
              </a:rPr>
              <a:t>Similarity score threshold</a:t>
            </a:r>
            <a:endParaRPr lang="en-US" sz="1600" dirty="0"/>
          </a:p>
          <a:p>
            <a:pPr lvl="1"/>
            <a:r>
              <a:rPr lang="en-US" sz="1500" b="0" i="0" u="none" strike="noStrike" dirty="0">
                <a:solidFill>
                  <a:srgbClr val="0E101A"/>
                </a:solidFill>
                <a:effectLst/>
                <a:latin typeface="SamsungOne-400"/>
              </a:rPr>
              <a:t>This search type sets a threshold for the similarity scores, enhancing output documents, and maintaining a high quality of results.</a:t>
            </a:r>
          </a:p>
        </p:txBody>
      </p:sp>
      <p:sp>
        <p:nvSpPr>
          <p:cNvPr id="19" name="텍스트 개체 틀 6">
            <a:extLst>
              <a:ext uri="{FF2B5EF4-FFF2-40B4-BE49-F238E27FC236}">
                <a16:creationId xmlns="" xmlns:a16="http://schemas.microsoft.com/office/drawing/2014/main" id="{B38A248C-E5D2-2108-D866-E854B75A505E}"/>
              </a:ext>
            </a:extLst>
          </p:cNvPr>
          <p:cNvSpPr txBox="1">
            <a:spLocks/>
          </p:cNvSpPr>
          <p:nvPr/>
        </p:nvSpPr>
        <p:spPr>
          <a:xfrm>
            <a:off x="634933" y="2140808"/>
            <a:ext cx="8381024"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latin typeface="+mn-lt"/>
              </a:rPr>
              <a:t>However, responses sometimes do not cover all product attributes</a:t>
            </a:r>
            <a:r>
              <a:rPr lang="en-US" dirty="0">
                <a:solidFill>
                  <a:srgbClr val="0E101A"/>
                </a:solidFill>
                <a:latin typeface="+mn-lt"/>
              </a:rPr>
              <a:t> and the retriever only collects similar chunks to the query, leading to wrong responses.</a:t>
            </a:r>
            <a:endParaRPr lang="en-US" b="1" strike="noStrike" dirty="0">
              <a:solidFill>
                <a:srgbClr val="0E101A"/>
              </a:solidFill>
              <a:effectLst/>
              <a:latin typeface="+mn-lt"/>
            </a:endParaRPr>
          </a:p>
        </p:txBody>
      </p:sp>
      <p:sp>
        <p:nvSpPr>
          <p:cNvPr id="20" name="텍스트 개체 틀 6">
            <a:extLst>
              <a:ext uri="{FF2B5EF4-FFF2-40B4-BE49-F238E27FC236}">
                <a16:creationId xmlns="" xmlns:a16="http://schemas.microsoft.com/office/drawing/2014/main" id="{48893FB5-546D-7C84-BBBD-025D6D37C946}"/>
              </a:ext>
            </a:extLst>
          </p:cNvPr>
          <p:cNvSpPr txBox="1">
            <a:spLocks/>
          </p:cNvSpPr>
          <p:nvPr/>
        </p:nvSpPr>
        <p:spPr>
          <a:xfrm>
            <a:off x="1350263" y="5284426"/>
            <a:ext cx="8192135"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strike="noStrike" dirty="0">
                <a:solidFill>
                  <a:srgbClr val="0E101A"/>
                </a:solidFill>
                <a:effectLst/>
                <a:latin typeface="+mn-lt"/>
              </a:rPr>
              <a:t>=&gt; In </a:t>
            </a:r>
            <a:r>
              <a:rPr lang="en-US" b="1" strike="noStrike" dirty="0" smtClean="0">
                <a:solidFill>
                  <a:srgbClr val="0E101A"/>
                </a:solidFill>
                <a:effectLst/>
                <a:latin typeface="+mn-lt"/>
              </a:rPr>
              <a:t>our </a:t>
            </a:r>
            <a:r>
              <a:rPr lang="en-US" b="1" strike="noStrike" dirty="0" err="1" smtClean="0">
                <a:solidFill>
                  <a:srgbClr val="0E101A"/>
                </a:solidFill>
                <a:effectLst/>
                <a:latin typeface="+mn-lt"/>
              </a:rPr>
              <a:t>ChatBot’s</a:t>
            </a:r>
            <a:r>
              <a:rPr lang="en-US" b="1" strike="noStrike" dirty="0" smtClean="0">
                <a:solidFill>
                  <a:srgbClr val="0E101A"/>
                </a:solidFill>
                <a:effectLst/>
                <a:latin typeface="+mn-lt"/>
              </a:rPr>
              <a:t> third version, </a:t>
            </a:r>
            <a:r>
              <a:rPr lang="en-US" b="1" strike="noStrike" dirty="0">
                <a:solidFill>
                  <a:srgbClr val="0E101A"/>
                </a:solidFill>
                <a:effectLst/>
                <a:latin typeface="+mn-lt"/>
              </a:rPr>
              <a:t>we summarize rows of chunks and collect data rows from the summarized rows.</a:t>
            </a:r>
          </a:p>
        </p:txBody>
      </p:sp>
      <p:pic>
        <p:nvPicPr>
          <p:cNvPr id="21" name="Picture 20">
            <a:extLst>
              <a:ext uri="{FF2B5EF4-FFF2-40B4-BE49-F238E27FC236}">
                <a16:creationId xmlns="" xmlns:a16="http://schemas.microsoft.com/office/drawing/2014/main" id="{932FC879-DC56-190D-ABED-8A5F0ED1B04F}"/>
              </a:ext>
            </a:extLst>
          </p:cNvPr>
          <p:cNvPicPr>
            <a:picLocks noChangeAspect="1"/>
          </p:cNvPicPr>
          <p:nvPr/>
        </p:nvPicPr>
        <p:blipFill rotWithShape="1">
          <a:blip r:embed="rId4">
            <a:extLst>
              <a:ext uri="{28A0092B-C50C-407E-A947-70E740481C1C}">
                <a14:useLocalDpi xmlns:a14="http://schemas.microsoft.com/office/drawing/2010/main" val="0"/>
              </a:ext>
            </a:extLst>
          </a:blip>
          <a:srcRect l="9000" t="14531" r="7839" b="3526"/>
          <a:stretch/>
        </p:blipFill>
        <p:spPr>
          <a:xfrm>
            <a:off x="1222777" y="2708761"/>
            <a:ext cx="2479040" cy="2273114"/>
          </a:xfrm>
          <a:prstGeom prst="roundRect">
            <a:avLst/>
          </a:prstGeom>
        </p:spPr>
      </p:pic>
      <p:pic>
        <p:nvPicPr>
          <p:cNvPr id="22" name="Picture 21">
            <a:extLst>
              <a:ext uri="{FF2B5EF4-FFF2-40B4-BE49-F238E27FC236}">
                <a16:creationId xmlns="" xmlns:a16="http://schemas.microsoft.com/office/drawing/2014/main" id="{0BCEC304-882B-2B1A-7714-07A745EAC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4896" y="3111142"/>
            <a:ext cx="3343275" cy="1323975"/>
          </a:xfrm>
          <a:prstGeom prst="rect">
            <a:avLst/>
          </a:prstGeom>
        </p:spPr>
      </p:pic>
      <p:pic>
        <p:nvPicPr>
          <p:cNvPr id="23" name="Picture 2">
            <a:extLst>
              <a:ext uri="{FF2B5EF4-FFF2-40B4-BE49-F238E27FC236}">
                <a16:creationId xmlns="" xmlns:a16="http://schemas.microsoft.com/office/drawing/2014/main" id="{6FDD368B-5E22-3223-2D3A-14E16B8837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2653" y="2889225"/>
            <a:ext cx="1247357" cy="131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6137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anim calcmode="lin" valueType="num">
                                      <p:cBhvr>
                                        <p:cTn id="32" dur="500" fill="hold"/>
                                        <p:tgtEl>
                                          <p:spTgt spid="17"/>
                                        </p:tgtEl>
                                        <p:attrNameLst>
                                          <p:attrName>ppt_x</p:attrName>
                                        </p:attrNameLst>
                                      </p:cBhvr>
                                      <p:tavLst>
                                        <p:tav tm="0">
                                          <p:val>
                                            <p:strVal val="#ppt_x"/>
                                          </p:val>
                                        </p:tav>
                                        <p:tav tm="100000">
                                          <p:val>
                                            <p:strVal val="#ppt_x"/>
                                          </p:val>
                                        </p:tav>
                                      </p:tavLst>
                                    </p:anim>
                                    <p:anim calcmode="lin" valueType="num">
                                      <p:cBhvr>
                                        <p:cTn id="33"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249"/>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249"/>
                                          </p:stCondLst>
                                        </p:cTn>
                                        <p:tgtEl>
                                          <p:spTgt spid="22"/>
                                        </p:tgtEl>
                                        <p:attrNameLst>
                                          <p:attrName>style.visibility</p:attrName>
                                        </p:attrNameLst>
                                      </p:cBhvr>
                                      <p:to>
                                        <p:strVal val="visible"/>
                                      </p:to>
                                    </p:set>
                                  </p:childTnLst>
                                </p:cTn>
                              </p:par>
                            </p:childTnLst>
                          </p:cTn>
                        </p:par>
                        <p:par>
                          <p:cTn id="61" fill="hold">
                            <p:stCondLst>
                              <p:cond delay="250"/>
                            </p:stCondLst>
                            <p:childTnLst>
                              <p:par>
                                <p:cTn id="62" presetID="1" presetClass="entr" presetSubtype="0" fill="hold" nodeType="afterEffect">
                                  <p:stCondLst>
                                    <p:cond delay="0"/>
                                  </p:stCondLst>
                                  <p:childTnLst>
                                    <p:set>
                                      <p:cBhvr>
                                        <p:cTn id="63" dur="1" fill="hold">
                                          <p:stCondLst>
                                            <p:cond delay="249"/>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strVal val="#ppt_x"/>
                                          </p:val>
                                        </p:tav>
                                        <p:tav tm="100000">
                                          <p:val>
                                            <p:strVal val="#ppt_x"/>
                                          </p:val>
                                        </p:tav>
                                      </p:tavLst>
                                    </p:anim>
                                    <p:anim calcmode="lin" valueType="num">
                                      <p:cBhvr>
                                        <p:cTn id="7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1" grpId="0"/>
      <p:bldP spid="11" grpId="1"/>
      <p:bldP spid="15" grpId="0"/>
      <p:bldP spid="15" grpId="1"/>
      <p:bldP spid="18" grpId="0"/>
      <p:bldP spid="18" grpId="1"/>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solidFill>
                  <a:srgbClr val="000000"/>
                </a:solidFill>
                <a:latin typeface="SamsungOne-400"/>
              </a:rPr>
              <a:t>Retrieval</a:t>
            </a:r>
            <a:endParaRPr lang="en-US" sz="3200" b="1"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6" name="텍스트 개체 틀 6">
            <a:extLst>
              <a:ext uri="{FF2B5EF4-FFF2-40B4-BE49-F238E27FC236}">
                <a16:creationId xmlns="" xmlns:a16="http://schemas.microsoft.com/office/drawing/2014/main" id="{7F0A29DC-6AF4-A623-15AC-65D2167D3812}"/>
              </a:ext>
            </a:extLst>
          </p:cNvPr>
          <p:cNvSpPr txBox="1">
            <a:spLocks/>
          </p:cNvSpPr>
          <p:nvPr/>
        </p:nvSpPr>
        <p:spPr>
          <a:xfrm>
            <a:off x="400054" y="1986708"/>
            <a:ext cx="9091613" cy="2226215"/>
          </a:xfrm>
          <a:prstGeom prst="rect">
            <a:avLst/>
          </a:prstGeom>
          <a:solidFill>
            <a:schemeClr val="bg2"/>
          </a:solidFill>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spcBef>
                <a:spcPts val="0"/>
              </a:spcBef>
              <a:buNone/>
            </a:pPr>
            <a:r>
              <a:rPr lang="en-US" sz="2000" dirty="0">
                <a:solidFill>
                  <a:srgbClr val="008000"/>
                </a:solidFill>
                <a:latin typeface="Courier New" panose="02070309020205020404" pitchFamily="49" charset="0"/>
              </a:rPr>
              <a:t># Query</a:t>
            </a:r>
            <a:endParaRPr lang="en-US" sz="2000" dirty="0"/>
          </a:p>
          <a:p>
            <a:pPr marL="0" indent="0">
              <a:lnSpc>
                <a:spcPct val="100000"/>
              </a:lnSpc>
              <a:spcBef>
                <a:spcPts val="0"/>
              </a:spcBef>
              <a:buNone/>
            </a:pPr>
            <a:r>
              <a:rPr lang="en-US" sz="2000" dirty="0">
                <a:solidFill>
                  <a:srgbClr val="000000"/>
                </a:solidFill>
                <a:latin typeface="Courier New" panose="02070309020205020404" pitchFamily="49" charset="0"/>
              </a:rPr>
              <a:t>query = </a:t>
            </a:r>
            <a:r>
              <a:rPr lang="en-US" sz="2000" dirty="0">
                <a:solidFill>
                  <a:srgbClr val="A31515"/>
                </a:solidFill>
                <a:latin typeface="Courier New" panose="02070309020205020404" pitchFamily="49" charset="0"/>
              </a:rPr>
              <a:t>"""</a:t>
            </a:r>
            <a:endParaRPr lang="en-US" sz="2000" dirty="0"/>
          </a:p>
          <a:p>
            <a:pPr marL="0" indent="0">
              <a:lnSpc>
                <a:spcPct val="100000"/>
              </a:lnSpc>
              <a:spcBef>
                <a:spcPts val="0"/>
              </a:spcBef>
              <a:buNone/>
            </a:pPr>
            <a:r>
              <a:rPr lang="en-US" sz="2000" dirty="0" err="1">
                <a:solidFill>
                  <a:srgbClr val="A31515"/>
                </a:solidFill>
                <a:latin typeface="Courier New" panose="02070309020205020404" pitchFamily="49" charset="0"/>
              </a:rPr>
              <a:t>Dạ</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Chào</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anh</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chị</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em</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đang</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quan</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tâm</a:t>
            </a:r>
            <a:r>
              <a:rPr lang="en-US" sz="2000" dirty="0">
                <a:solidFill>
                  <a:srgbClr val="A31515"/>
                </a:solidFill>
                <a:latin typeface="Courier New" panose="02070309020205020404" pitchFamily="49" charset="0"/>
              </a:rPr>
              <a:t> Loa JBL Control 25, </a:t>
            </a:r>
            <a:r>
              <a:rPr lang="en-US" sz="2000" dirty="0" err="1">
                <a:solidFill>
                  <a:srgbClr val="A31515"/>
                </a:solidFill>
                <a:latin typeface="Courier New" panose="02070309020205020404" pitchFamily="49" charset="0"/>
              </a:rPr>
              <a:t>Gía</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bán</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bên</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mình</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loa</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này</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sao</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anh</a:t>
            </a:r>
            <a:r>
              <a:rPr lang="en-US" sz="2000" dirty="0">
                <a:solidFill>
                  <a:srgbClr val="A31515"/>
                </a:solidFill>
                <a:latin typeface="Courier New" panose="02070309020205020404" pitchFamily="49" charset="0"/>
              </a:rPr>
              <a:t> </a:t>
            </a:r>
            <a:r>
              <a:rPr lang="en-US" sz="2000" dirty="0" err="1">
                <a:solidFill>
                  <a:srgbClr val="A31515"/>
                </a:solidFill>
                <a:latin typeface="Courier New" panose="02070309020205020404" pitchFamily="49" charset="0"/>
              </a:rPr>
              <a:t>chị</a:t>
            </a:r>
            <a:endParaRPr lang="en-US" sz="2000" dirty="0"/>
          </a:p>
          <a:p>
            <a:pPr marL="0" indent="0">
              <a:lnSpc>
                <a:spcPct val="100000"/>
              </a:lnSpc>
              <a:spcBef>
                <a:spcPts val="0"/>
              </a:spcBef>
              <a:buNone/>
            </a:pPr>
            <a:r>
              <a:rPr lang="en-US" sz="2000" dirty="0" smtClean="0">
                <a:solidFill>
                  <a:srgbClr val="A31515"/>
                </a:solidFill>
                <a:latin typeface="Courier New" panose="02070309020205020404" pitchFamily="49" charset="0"/>
              </a:rPr>
              <a:t>"""</a:t>
            </a:r>
            <a:endParaRPr lang="en-US" sz="2000" dirty="0"/>
          </a:p>
          <a:p>
            <a:pPr marL="0" indent="0">
              <a:lnSpc>
                <a:spcPct val="100000"/>
              </a:lnSpc>
              <a:spcBef>
                <a:spcPts val="0"/>
              </a:spcBef>
              <a:buNone/>
            </a:pPr>
            <a:r>
              <a:rPr lang="en-US" sz="2000" dirty="0">
                <a:solidFill>
                  <a:srgbClr val="008000"/>
                </a:solidFill>
                <a:latin typeface="Courier New" panose="02070309020205020404" pitchFamily="49" charset="0"/>
              </a:rPr>
              <a:t># Retrieve initial chunks</a:t>
            </a:r>
            <a:endParaRPr lang="en-US" sz="2000" dirty="0"/>
          </a:p>
          <a:p>
            <a:pPr marL="0" indent="0">
              <a:lnSpc>
                <a:spcPct val="100000"/>
              </a:lnSpc>
              <a:spcBef>
                <a:spcPts val="0"/>
              </a:spcBef>
              <a:buNone/>
            </a:pPr>
            <a:r>
              <a:rPr lang="en-US" sz="2000" dirty="0" err="1">
                <a:solidFill>
                  <a:srgbClr val="000000"/>
                </a:solidFill>
                <a:latin typeface="Courier New" panose="02070309020205020404" pitchFamily="49" charset="0"/>
              </a:rPr>
              <a:t>initial_docs</a:t>
            </a:r>
            <a:r>
              <a:rPr lang="en-US" sz="2000" dirty="0">
                <a:solidFill>
                  <a:srgbClr val="000000"/>
                </a:solidFill>
                <a:latin typeface="Courier New" panose="02070309020205020404" pitchFamily="49" charset="0"/>
              </a:rPr>
              <a:t> = </a:t>
            </a:r>
            <a:r>
              <a:rPr lang="en-US" sz="2000" dirty="0" err="1">
                <a:solidFill>
                  <a:srgbClr val="000000"/>
                </a:solidFill>
                <a:latin typeface="Courier New" panose="02070309020205020404" pitchFamily="49" charset="0"/>
              </a:rPr>
              <a:t>retriever.invoke</a:t>
            </a:r>
            <a:r>
              <a:rPr lang="en-US" sz="2000" dirty="0">
                <a:solidFill>
                  <a:srgbClr val="000000"/>
                </a:solidFill>
                <a:latin typeface="Courier New" panose="02070309020205020404" pitchFamily="49" charset="0"/>
              </a:rPr>
              <a:t>(query</a:t>
            </a:r>
            <a:r>
              <a:rPr lang="en-US" sz="2000" dirty="0" smtClean="0">
                <a:solidFill>
                  <a:srgbClr val="000000"/>
                </a:solidFill>
                <a:latin typeface="Courier New" panose="02070309020205020404" pitchFamily="49" charset="0"/>
              </a:rPr>
              <a:t>)</a:t>
            </a:r>
            <a:r>
              <a:rPr lang="en-US" sz="2000" dirty="0"/>
              <a:t/>
            </a:r>
            <a:br>
              <a:rPr lang="en-US" sz="2000" dirty="0"/>
            </a:br>
            <a:endParaRPr lang="en-US" altLang="ko-KR" sz="2000" dirty="0" smtClean="0"/>
          </a:p>
        </p:txBody>
      </p:sp>
      <p:sp>
        <p:nvSpPr>
          <p:cNvPr id="11" name="텍스트 개체 틀 6">
            <a:extLst>
              <a:ext uri="{FF2B5EF4-FFF2-40B4-BE49-F238E27FC236}">
                <a16:creationId xmlns="" xmlns:a16="http://schemas.microsoft.com/office/drawing/2014/main" id="{7F0A29DC-6AF4-A623-15AC-65D2167D3812}"/>
              </a:ext>
            </a:extLst>
          </p:cNvPr>
          <p:cNvSpPr txBox="1">
            <a:spLocks/>
          </p:cNvSpPr>
          <p:nvPr/>
        </p:nvSpPr>
        <p:spPr>
          <a:xfrm>
            <a:off x="400054" y="5317845"/>
            <a:ext cx="9091613" cy="12503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just">
              <a:lnSpc>
                <a:spcPct val="100000"/>
              </a:lnSpc>
              <a:buNone/>
            </a:pPr>
            <a:r>
              <a:rPr lang="vi-VN" sz="2000" b="1" u="sng" dirty="0">
                <a:solidFill>
                  <a:srgbClr val="212121"/>
                </a:solidFill>
                <a:latin typeface="Courier New" panose="02070309020205020404" pitchFamily="49" charset="0"/>
              </a:rPr>
              <a:t>Page content</a:t>
            </a:r>
            <a:r>
              <a:rPr lang="vi-VN" sz="2000" dirty="0">
                <a:solidFill>
                  <a:srgbClr val="212121"/>
                </a:solidFill>
                <a:latin typeface="Courier New" panose="02070309020205020404" pitchFamily="49" charset="0"/>
              </a:rPr>
              <a:t>: Loa jbl control 25 là một dòng loa treo tường sản xuất bởi hãng jbl</a:t>
            </a:r>
            <a:r>
              <a:rPr lang="en-US" sz="2000" dirty="0" smtClean="0">
                <a:solidFill>
                  <a:srgbClr val="212121"/>
                </a:solidFill>
                <a:latin typeface="Courier New" panose="02070309020205020404" pitchFamily="49" charset="0"/>
              </a:rPr>
              <a:t>...</a:t>
            </a:r>
          </a:p>
          <a:p>
            <a:pPr marL="0" indent="0">
              <a:lnSpc>
                <a:spcPct val="100000"/>
              </a:lnSpc>
              <a:buNone/>
            </a:pPr>
            <a:r>
              <a:rPr lang="vi-VN" sz="2000" b="1" u="sng" dirty="0" smtClean="0">
                <a:solidFill>
                  <a:srgbClr val="212121"/>
                </a:solidFill>
                <a:latin typeface="Courier New" panose="02070309020205020404" pitchFamily="49" charset="0"/>
              </a:rPr>
              <a:t>Row</a:t>
            </a:r>
            <a:r>
              <a:rPr lang="vi-VN" sz="2000" dirty="0" smtClean="0">
                <a:solidFill>
                  <a:srgbClr val="212121"/>
                </a:solidFill>
                <a:latin typeface="Courier New" panose="02070309020205020404" pitchFamily="49" charset="0"/>
              </a:rPr>
              <a:t>: 667</a:t>
            </a:r>
            <a:endParaRPr lang="en-US" altLang="ko-KR" sz="2000" dirty="0" smtClean="0"/>
          </a:p>
        </p:txBody>
      </p:sp>
      <p:sp>
        <p:nvSpPr>
          <p:cNvPr id="12" name="텍스트 개체 틀 6">
            <a:extLst>
              <a:ext uri="{FF2B5EF4-FFF2-40B4-BE49-F238E27FC236}">
                <a16:creationId xmlns="" xmlns:a16="http://schemas.microsoft.com/office/drawing/2014/main" id="{7F0A29DC-6AF4-A623-15AC-65D2167D3812}"/>
              </a:ext>
            </a:extLst>
          </p:cNvPr>
          <p:cNvSpPr txBox="1">
            <a:spLocks/>
          </p:cNvSpPr>
          <p:nvPr/>
        </p:nvSpPr>
        <p:spPr>
          <a:xfrm>
            <a:off x="400054" y="4337993"/>
            <a:ext cx="9091613" cy="826989"/>
          </a:xfrm>
          <a:prstGeom prst="rect">
            <a:avLst/>
          </a:prstGeom>
          <a:solidFill>
            <a:schemeClr val="bg2"/>
          </a:solidFill>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fr-FR" sz="2000" dirty="0" err="1" smtClean="0">
                <a:solidFill>
                  <a:srgbClr val="795E26"/>
                </a:solidFill>
                <a:latin typeface="Courier New" panose="02070309020205020404" pitchFamily="49" charset="0"/>
              </a:rPr>
              <a:t>print</a:t>
            </a:r>
            <a:r>
              <a:rPr lang="fr-FR" sz="2000" dirty="0">
                <a:solidFill>
                  <a:srgbClr val="000000"/>
                </a:solidFill>
                <a:latin typeface="Courier New" panose="02070309020205020404" pitchFamily="49" charset="0"/>
              </a:rPr>
              <a:t>(</a:t>
            </a:r>
            <a:r>
              <a:rPr lang="fr-FR" sz="2000" dirty="0">
                <a:solidFill>
                  <a:srgbClr val="A31515"/>
                </a:solidFill>
                <a:latin typeface="Courier New" panose="02070309020205020404" pitchFamily="49" charset="0"/>
              </a:rPr>
              <a:t>"Page content:"</a:t>
            </a:r>
            <a:r>
              <a:rPr lang="fr-FR" sz="2000" dirty="0">
                <a:solidFill>
                  <a:srgbClr val="000000"/>
                </a:solidFill>
                <a:latin typeface="Courier New" panose="02070309020205020404" pitchFamily="49" charset="0"/>
              </a:rPr>
              <a:t>, </a:t>
            </a:r>
            <a:r>
              <a:rPr lang="fr-FR" sz="2000" dirty="0" err="1">
                <a:solidFill>
                  <a:srgbClr val="000000"/>
                </a:solidFill>
                <a:latin typeface="Courier New" panose="02070309020205020404" pitchFamily="49" charset="0"/>
              </a:rPr>
              <a:t>initial_docs</a:t>
            </a:r>
            <a:r>
              <a:rPr lang="fr-FR" sz="2000" dirty="0">
                <a:solidFill>
                  <a:srgbClr val="000000"/>
                </a:solidFill>
                <a:latin typeface="Courier New" panose="02070309020205020404" pitchFamily="49" charset="0"/>
              </a:rPr>
              <a:t>[</a:t>
            </a:r>
            <a:r>
              <a:rPr lang="fr-FR" sz="2000" dirty="0">
                <a:solidFill>
                  <a:srgbClr val="116644"/>
                </a:solidFill>
                <a:latin typeface="Courier New" panose="02070309020205020404" pitchFamily="49" charset="0"/>
              </a:rPr>
              <a:t>0</a:t>
            </a:r>
            <a:r>
              <a:rPr lang="fr-FR" sz="2000" dirty="0">
                <a:solidFill>
                  <a:srgbClr val="000000"/>
                </a:solidFill>
                <a:latin typeface="Courier New" panose="02070309020205020404" pitchFamily="49" charset="0"/>
              </a:rPr>
              <a:t>].</a:t>
            </a:r>
            <a:r>
              <a:rPr lang="fr-FR" sz="2000" dirty="0" err="1">
                <a:solidFill>
                  <a:srgbClr val="000000"/>
                </a:solidFill>
                <a:latin typeface="Courier New" panose="02070309020205020404" pitchFamily="49" charset="0"/>
              </a:rPr>
              <a:t>page_content</a:t>
            </a:r>
            <a:r>
              <a:rPr lang="fr-FR" sz="2000" dirty="0" smtClean="0">
                <a:solidFill>
                  <a:srgbClr val="000000"/>
                </a:solidFill>
                <a:latin typeface="Courier New" panose="02070309020205020404" pitchFamily="49" charset="0"/>
              </a:rPr>
              <a:t>)</a:t>
            </a:r>
          </a:p>
          <a:p>
            <a:pPr marL="0" indent="0">
              <a:lnSpc>
                <a:spcPct val="100000"/>
              </a:lnSpc>
              <a:buNone/>
            </a:pPr>
            <a:r>
              <a:rPr lang="fr-FR" sz="2000" dirty="0" err="1" smtClean="0">
                <a:solidFill>
                  <a:srgbClr val="795E26"/>
                </a:solidFill>
                <a:latin typeface="Courier New" panose="02070309020205020404" pitchFamily="49" charset="0"/>
              </a:rPr>
              <a:t>print</a:t>
            </a:r>
            <a:r>
              <a:rPr lang="fr-FR" sz="2000" dirty="0" smtClean="0">
                <a:solidFill>
                  <a:srgbClr val="000000"/>
                </a:solidFill>
                <a:latin typeface="Courier New" panose="02070309020205020404" pitchFamily="49" charset="0"/>
              </a:rPr>
              <a:t>(</a:t>
            </a:r>
            <a:r>
              <a:rPr lang="fr-FR" sz="2000" dirty="0" smtClean="0">
                <a:solidFill>
                  <a:srgbClr val="A31515"/>
                </a:solidFill>
                <a:latin typeface="Courier New" panose="02070309020205020404" pitchFamily="49" charset="0"/>
              </a:rPr>
              <a:t>"</a:t>
            </a:r>
            <a:r>
              <a:rPr lang="fr-FR" sz="2000" dirty="0" err="1" smtClean="0">
                <a:solidFill>
                  <a:srgbClr val="A31515"/>
                </a:solidFill>
                <a:latin typeface="Courier New" panose="02070309020205020404" pitchFamily="49" charset="0"/>
              </a:rPr>
              <a:t>Row</a:t>
            </a:r>
            <a:r>
              <a:rPr lang="fr-FR" sz="2000" dirty="0" smtClean="0">
                <a:solidFill>
                  <a:srgbClr val="A31515"/>
                </a:solidFill>
                <a:latin typeface="Courier New" panose="02070309020205020404" pitchFamily="49" charset="0"/>
              </a:rPr>
              <a:t>:"</a:t>
            </a:r>
            <a:r>
              <a:rPr lang="fr-FR" sz="2000" dirty="0" smtClean="0">
                <a:solidFill>
                  <a:srgbClr val="000000"/>
                </a:solidFill>
                <a:latin typeface="Courier New" panose="02070309020205020404" pitchFamily="49" charset="0"/>
              </a:rPr>
              <a:t>, </a:t>
            </a:r>
            <a:r>
              <a:rPr lang="fr-FR" sz="2000" dirty="0" err="1" smtClean="0">
                <a:solidFill>
                  <a:srgbClr val="000000"/>
                </a:solidFill>
                <a:latin typeface="Courier New" panose="02070309020205020404" pitchFamily="49" charset="0"/>
              </a:rPr>
              <a:t>initial_docs</a:t>
            </a:r>
            <a:r>
              <a:rPr lang="fr-FR" sz="2000" dirty="0" smtClean="0">
                <a:solidFill>
                  <a:srgbClr val="000000"/>
                </a:solidFill>
                <a:latin typeface="Courier New" panose="02070309020205020404" pitchFamily="49" charset="0"/>
              </a:rPr>
              <a:t>[</a:t>
            </a:r>
            <a:r>
              <a:rPr lang="fr-FR" sz="2000" dirty="0" smtClean="0">
                <a:solidFill>
                  <a:srgbClr val="116644"/>
                </a:solidFill>
                <a:latin typeface="Courier New" panose="02070309020205020404" pitchFamily="49" charset="0"/>
              </a:rPr>
              <a:t>0</a:t>
            </a:r>
            <a:r>
              <a:rPr lang="fr-FR" sz="2000" dirty="0" smtClean="0">
                <a:solidFill>
                  <a:srgbClr val="000000"/>
                </a:solidFill>
                <a:latin typeface="Courier New" panose="02070309020205020404" pitchFamily="49" charset="0"/>
              </a:rPr>
              <a:t>].</a:t>
            </a:r>
            <a:r>
              <a:rPr lang="fr-FR" sz="2000" dirty="0" err="1" smtClean="0">
                <a:solidFill>
                  <a:srgbClr val="000000"/>
                </a:solidFill>
                <a:latin typeface="Courier New" panose="02070309020205020404" pitchFamily="49" charset="0"/>
              </a:rPr>
              <a:t>metadata</a:t>
            </a:r>
            <a:r>
              <a:rPr lang="fr-FR" sz="2000" dirty="0" smtClean="0">
                <a:solidFill>
                  <a:srgbClr val="000000"/>
                </a:solidFill>
                <a:latin typeface="Courier New" panose="02070309020205020404" pitchFamily="49" charset="0"/>
              </a:rPr>
              <a:t>[</a:t>
            </a:r>
            <a:r>
              <a:rPr lang="fr-FR" sz="2000" dirty="0" smtClean="0">
                <a:solidFill>
                  <a:srgbClr val="A31515"/>
                </a:solidFill>
                <a:latin typeface="Courier New" panose="02070309020205020404" pitchFamily="49" charset="0"/>
              </a:rPr>
              <a:t>"</a:t>
            </a:r>
            <a:r>
              <a:rPr lang="fr-FR" sz="2000" dirty="0" err="1" smtClean="0">
                <a:solidFill>
                  <a:srgbClr val="A31515"/>
                </a:solidFill>
                <a:latin typeface="Courier New" panose="02070309020205020404" pitchFamily="49" charset="0"/>
              </a:rPr>
              <a:t>row</a:t>
            </a:r>
            <a:r>
              <a:rPr lang="fr-FR" sz="2000" dirty="0" smtClean="0">
                <a:solidFill>
                  <a:srgbClr val="A31515"/>
                </a:solidFill>
                <a:latin typeface="Courier New" panose="02070309020205020404" pitchFamily="49" charset="0"/>
              </a:rPr>
              <a:t>"</a:t>
            </a:r>
            <a:r>
              <a:rPr lang="fr-FR" sz="2000" dirty="0" smtClean="0">
                <a:solidFill>
                  <a:srgbClr val="000000"/>
                </a:solidFill>
                <a:latin typeface="Courier New" panose="02070309020205020404" pitchFamily="49" charset="0"/>
              </a:rPr>
              <a:t>])</a:t>
            </a:r>
            <a:endParaRPr lang="fr-FR" sz="20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8260155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solidFill>
                  <a:srgbClr val="000000"/>
                </a:solidFill>
                <a:latin typeface="SamsungOne-400"/>
              </a:rPr>
              <a:t>Retrieval</a:t>
            </a:r>
            <a:endParaRPr lang="en-US" sz="3200" b="1"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텍스트 개체 틀 6">
            <a:extLst>
              <a:ext uri="{FF2B5EF4-FFF2-40B4-BE49-F238E27FC236}">
                <a16:creationId xmlns="" xmlns:a16="http://schemas.microsoft.com/office/drawing/2014/main" id="{8F297E73-83CC-0928-3EB6-D9AFA8B6D353}"/>
              </a:ext>
            </a:extLst>
          </p:cNvPr>
          <p:cNvSpPr txBox="1">
            <a:spLocks/>
          </p:cNvSpPr>
          <p:nvPr/>
        </p:nvSpPr>
        <p:spPr>
          <a:xfrm>
            <a:off x="723267" y="57506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텍스트 개체 틀 6">
            <a:extLst>
              <a:ext uri="{FF2B5EF4-FFF2-40B4-BE49-F238E27FC236}">
                <a16:creationId xmlns="" xmlns:a16="http://schemas.microsoft.com/office/drawing/2014/main" id="{7F0A29DC-6AF4-A623-15AC-65D2167D3812}"/>
              </a:ext>
            </a:extLst>
          </p:cNvPr>
          <p:cNvSpPr txBox="1">
            <a:spLocks/>
          </p:cNvSpPr>
          <p:nvPr/>
        </p:nvSpPr>
        <p:spPr>
          <a:xfrm>
            <a:off x="205179" y="2400034"/>
            <a:ext cx="9091613" cy="665138"/>
          </a:xfrm>
          <a:prstGeom prst="rect">
            <a:avLst/>
          </a:prstGeom>
          <a:solidFill>
            <a:schemeClr val="bg2"/>
          </a:solidFill>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sz="1800" dirty="0" smtClean="0">
                <a:solidFill>
                  <a:srgbClr val="0000FF"/>
                </a:solidFill>
                <a:latin typeface="Courier New" panose="02070309020205020404" pitchFamily="49" charset="0"/>
              </a:rPr>
              <a:t>def</a:t>
            </a:r>
            <a:r>
              <a:rPr lang="en-US" sz="1800" dirty="0" smtClean="0">
                <a:solidFill>
                  <a:srgbClr val="000000"/>
                </a:solidFill>
                <a:latin typeface="Courier New" panose="02070309020205020404" pitchFamily="49" charset="0"/>
              </a:rPr>
              <a:t> </a:t>
            </a:r>
            <a:r>
              <a:rPr lang="en-US" sz="1800" dirty="0" err="1" smtClean="0">
                <a:solidFill>
                  <a:srgbClr val="795E26"/>
                </a:solidFill>
                <a:latin typeface="Courier New" panose="02070309020205020404" pitchFamily="49" charset="0"/>
              </a:rPr>
              <a:t>retrieve_and_filter_chunks</a:t>
            </a:r>
            <a:r>
              <a:rPr lang="en-US" sz="1800" dirty="0" smtClean="0">
                <a:solidFill>
                  <a:srgbClr val="000000"/>
                </a:solidFill>
                <a:latin typeface="Courier New" panose="02070309020205020404" pitchFamily="49" charset="0"/>
              </a:rPr>
              <a:t>(</a:t>
            </a:r>
            <a:r>
              <a:rPr lang="en-US" sz="1800" dirty="0" err="1" smtClean="0">
                <a:solidFill>
                  <a:srgbClr val="001080"/>
                </a:solidFill>
                <a:latin typeface="Courier New" panose="02070309020205020404" pitchFamily="49" charset="0"/>
              </a:rPr>
              <a:t>row_numbers</a:t>
            </a:r>
            <a:r>
              <a:rPr lang="en-US" sz="1800" dirty="0" smtClean="0">
                <a:solidFill>
                  <a:srgbClr val="000000"/>
                </a:solidFill>
                <a:latin typeface="Courier New" panose="02070309020205020404" pitchFamily="49" charset="0"/>
              </a:rPr>
              <a:t>, </a:t>
            </a:r>
            <a:r>
              <a:rPr lang="en-US" sz="1800" dirty="0" smtClean="0">
                <a:solidFill>
                  <a:srgbClr val="001080"/>
                </a:solidFill>
                <a:latin typeface="Courier New" panose="02070309020205020404" pitchFamily="49" charset="0"/>
              </a:rPr>
              <a:t>data</a:t>
            </a:r>
            <a:r>
              <a:rPr lang="en-US" sz="1800" dirty="0" smtClean="0">
                <a:solidFill>
                  <a:srgbClr val="000000"/>
                </a:solidFill>
                <a:latin typeface="Courier New" panose="02070309020205020404" pitchFamily="49" charset="0"/>
              </a:rPr>
              <a:t>, </a:t>
            </a:r>
            <a:r>
              <a:rPr lang="en-US" sz="1800" dirty="0" err="1" smtClean="0">
                <a:solidFill>
                  <a:srgbClr val="001080"/>
                </a:solidFill>
                <a:latin typeface="Courier New" panose="02070309020205020404" pitchFamily="49" charset="0"/>
              </a:rPr>
              <a:t>excluded_columns</a:t>
            </a:r>
            <a:r>
              <a:rPr lang="en-US" sz="1800" dirty="0" smtClean="0">
                <a:solidFill>
                  <a:srgbClr val="000000"/>
                </a:solidFill>
                <a:latin typeface="Courier New" panose="02070309020205020404" pitchFamily="49" charset="0"/>
              </a:rPr>
              <a:t>=[</a:t>
            </a:r>
            <a:r>
              <a:rPr lang="en-US" sz="1800" dirty="0" smtClean="0">
                <a:solidFill>
                  <a:srgbClr val="A31515"/>
                </a:solidFill>
                <a:latin typeface="Courier New" panose="02070309020205020404" pitchFamily="49" charset="0"/>
              </a:rPr>
              <a:t>"</a:t>
            </a:r>
            <a:r>
              <a:rPr lang="en-US" sz="1800" dirty="0" err="1" smtClean="0">
                <a:solidFill>
                  <a:srgbClr val="A31515"/>
                </a:solidFill>
                <a:latin typeface="Courier New" panose="02070309020205020404" pitchFamily="49" charset="0"/>
              </a:rPr>
              <a:t>Giới</a:t>
            </a:r>
            <a:r>
              <a:rPr lang="en-US" sz="1800" dirty="0" smtClean="0">
                <a:solidFill>
                  <a:srgbClr val="A31515"/>
                </a:solidFill>
                <a:latin typeface="Courier New" panose="02070309020205020404" pitchFamily="49" charset="0"/>
              </a:rPr>
              <a:t> </a:t>
            </a:r>
            <a:r>
              <a:rPr lang="en-US" sz="1800" dirty="0" err="1" smtClean="0">
                <a:solidFill>
                  <a:srgbClr val="A31515"/>
                </a:solidFill>
                <a:latin typeface="Courier New" panose="02070309020205020404" pitchFamily="49" charset="0"/>
              </a:rPr>
              <a:t>thiệu</a:t>
            </a:r>
            <a:r>
              <a:rPr lang="en-US" sz="1800" dirty="0" smtClean="0">
                <a:solidFill>
                  <a:srgbClr val="A31515"/>
                </a:solidFill>
                <a:latin typeface="Courier New" panose="02070309020205020404" pitchFamily="49" charset="0"/>
              </a:rPr>
              <a:t>"</a:t>
            </a:r>
            <a:r>
              <a:rPr lang="en-US" sz="1800" dirty="0" smtClean="0">
                <a:solidFill>
                  <a:srgbClr val="000000"/>
                </a:solidFill>
                <a:latin typeface="Courier New" panose="02070309020205020404" pitchFamily="49" charset="0"/>
              </a:rPr>
              <a:t>, </a:t>
            </a:r>
            <a:r>
              <a:rPr lang="en-US" sz="1800" dirty="0" smtClean="0">
                <a:solidFill>
                  <a:srgbClr val="A31515"/>
                </a:solidFill>
                <a:latin typeface="Courier New" panose="02070309020205020404" pitchFamily="49" charset="0"/>
              </a:rPr>
              <a:t>"Chi </a:t>
            </a:r>
            <a:r>
              <a:rPr lang="en-US" sz="1800" dirty="0" err="1" smtClean="0">
                <a:solidFill>
                  <a:srgbClr val="A31515"/>
                </a:solidFill>
                <a:latin typeface="Courier New" panose="02070309020205020404" pitchFamily="49" charset="0"/>
              </a:rPr>
              <a:t>tiết</a:t>
            </a:r>
            <a:r>
              <a:rPr lang="en-US" sz="1800" dirty="0" smtClean="0">
                <a:solidFill>
                  <a:srgbClr val="A31515"/>
                </a:solidFill>
                <a:latin typeface="Courier New" panose="02070309020205020404" pitchFamily="49" charset="0"/>
              </a:rPr>
              <a:t>"</a:t>
            </a:r>
            <a:r>
              <a:rPr lang="en-US" sz="1800" dirty="0" smtClean="0">
                <a:solidFill>
                  <a:srgbClr val="000000"/>
                </a:solidFill>
                <a:latin typeface="Courier New" panose="02070309020205020404" pitchFamily="49" charset="0"/>
              </a:rPr>
              <a:t>]):</a:t>
            </a:r>
            <a:endParaRPr lang="en-US" altLang="ko-KR" sz="1800" dirty="0" smtClean="0"/>
          </a:p>
        </p:txBody>
      </p:sp>
      <p:sp>
        <p:nvSpPr>
          <p:cNvPr id="10" name="Rectangle 9"/>
          <p:cNvSpPr/>
          <p:nvPr/>
        </p:nvSpPr>
        <p:spPr>
          <a:xfrm>
            <a:off x="205178" y="3435881"/>
            <a:ext cx="9091613" cy="646331"/>
          </a:xfrm>
          <a:prstGeom prst="rect">
            <a:avLst/>
          </a:prstGeom>
          <a:solidFill>
            <a:schemeClr val="bg2"/>
          </a:solidFill>
        </p:spPr>
        <p:txBody>
          <a:bodyPr wrap="square">
            <a:spAutoFit/>
          </a:bodyPr>
          <a:lstStyle/>
          <a:p>
            <a:r>
              <a:rPr lang="en-US" dirty="0">
                <a:solidFill>
                  <a:srgbClr val="000000"/>
                </a:solidFill>
                <a:latin typeface="Courier New" panose="02070309020205020404" pitchFamily="49" charset="0"/>
              </a:rPr>
              <a:t>filtered_docs = </a:t>
            </a:r>
            <a:r>
              <a:rPr lang="en-US" dirty="0" err="1">
                <a:solidFill>
                  <a:srgbClr val="000000"/>
                </a:solidFill>
                <a:latin typeface="Courier New" panose="02070309020205020404" pitchFamily="49" charset="0"/>
              </a:rPr>
              <a:t>retrieve_and_filter_chunks</a:t>
            </a:r>
            <a:r>
              <a:rPr lang="en-US" dirty="0">
                <a:solidFill>
                  <a:srgbClr val="193EB0"/>
                </a:solidFill>
                <a:latin typeface="Courier New" panose="02070309020205020404" pitchFamily="49" charset="0"/>
              </a:rPr>
              <a:t>(</a:t>
            </a:r>
            <a:r>
              <a:rPr lang="en-US" dirty="0" err="1">
                <a:solidFill>
                  <a:srgbClr val="000000"/>
                </a:solidFill>
                <a:latin typeface="Courier New" panose="02070309020205020404" pitchFamily="49" charset="0"/>
              </a:rPr>
              <a:t>row_numbers</a:t>
            </a:r>
            <a:r>
              <a:rPr lang="en-US" dirty="0">
                <a:solidFill>
                  <a:srgbClr val="000000"/>
                </a:solidFill>
                <a:latin typeface="Courier New" panose="02070309020205020404" pitchFamily="49" charset="0"/>
              </a:rPr>
              <a:t>, data</a:t>
            </a:r>
            <a:r>
              <a:rPr lang="en-US" dirty="0">
                <a:solidFill>
                  <a:srgbClr val="193EB0"/>
                </a:solidFill>
                <a:latin typeface="Courier New" panose="02070309020205020404" pitchFamily="49" charset="0"/>
              </a:rPr>
              <a:t>)</a:t>
            </a:r>
          </a:p>
          <a:p>
            <a:r>
              <a:rPr lang="en-US" dirty="0" err="1">
                <a:solidFill>
                  <a:srgbClr val="000000"/>
                </a:solidFill>
                <a:latin typeface="Courier New" panose="02070309020205020404" pitchFamily="49" charset="0"/>
              </a:rPr>
              <a:t>filtered_docs.extend</a:t>
            </a:r>
            <a:r>
              <a:rPr lang="en-US" dirty="0">
                <a:solidFill>
                  <a:srgbClr val="193EB0"/>
                </a:solidFill>
                <a:latin typeface="Courier New" panose="02070309020205020404" pitchFamily="49" charset="0"/>
              </a:rPr>
              <a:t>(</a:t>
            </a:r>
            <a:r>
              <a:rPr lang="en-US" dirty="0" err="1">
                <a:solidFill>
                  <a:srgbClr val="000000"/>
                </a:solidFill>
                <a:latin typeface="Courier New" panose="02070309020205020404" pitchFamily="49" charset="0"/>
              </a:rPr>
              <a:t>initial_docs</a:t>
            </a:r>
            <a:r>
              <a:rPr lang="en-US" dirty="0">
                <a:solidFill>
                  <a:srgbClr val="193EB0"/>
                </a:solidFill>
                <a:latin typeface="Courier New" panose="02070309020205020404" pitchFamily="49" charset="0"/>
              </a:rPr>
              <a:t>)</a:t>
            </a:r>
            <a:endParaRPr lang="en-US" b="0" dirty="0">
              <a:solidFill>
                <a:srgbClr val="193EB0"/>
              </a:solidFill>
              <a:effectLst/>
              <a:latin typeface="Courier New" panose="02070309020205020404" pitchFamily="49" charset="0"/>
            </a:endParaRPr>
          </a:p>
        </p:txBody>
      </p:sp>
      <p:sp>
        <p:nvSpPr>
          <p:cNvPr id="13" name="Rectangle 12"/>
          <p:cNvSpPr/>
          <p:nvPr/>
        </p:nvSpPr>
        <p:spPr>
          <a:xfrm>
            <a:off x="205178" y="4454742"/>
            <a:ext cx="9091613" cy="923330"/>
          </a:xfrm>
          <a:prstGeom prst="rect">
            <a:avLst/>
          </a:prstGeom>
          <a:solidFill>
            <a:schemeClr val="bg2"/>
          </a:solidFill>
        </p:spPr>
        <p:txBody>
          <a:bodyPr wrap="square">
            <a:spAutoFit/>
          </a:bodyPr>
          <a:lstStyle/>
          <a:p>
            <a:r>
              <a:rPr lang="en-US" dirty="0">
                <a:solidFill>
                  <a:srgbClr val="AF00DB"/>
                </a:solidFill>
                <a:latin typeface="Courier New" panose="02070309020205020404" pitchFamily="49" charset="0"/>
              </a:rPr>
              <a:t>for</a:t>
            </a:r>
            <a:r>
              <a:rPr lang="en-US" dirty="0">
                <a:solidFill>
                  <a:srgbClr val="000000"/>
                </a:solidFill>
                <a:latin typeface="Courier New" panose="02070309020205020404" pitchFamily="49" charset="0"/>
              </a:rPr>
              <a:t> doc </a:t>
            </a:r>
            <a:r>
              <a:rPr lang="en-US" dirty="0">
                <a:solidFill>
                  <a:srgbClr val="0000FF"/>
                </a:solidFill>
                <a:latin typeface="Courier New" panose="02070309020205020404" pitchFamily="49" charset="0"/>
              </a:rPr>
              <a:t>in</a:t>
            </a:r>
            <a:r>
              <a:rPr lang="en-US" dirty="0">
                <a:solidFill>
                  <a:srgbClr val="000000"/>
                </a:solidFill>
                <a:latin typeface="Courier New" panose="02070309020205020404" pitchFamily="49" charset="0"/>
              </a:rPr>
              <a:t> filtered_docs:</a:t>
            </a:r>
          </a:p>
          <a:p>
            <a:r>
              <a:rPr lang="en-US" dirty="0">
                <a:solidFill>
                  <a:srgbClr val="000000"/>
                </a:solidFill>
                <a:latin typeface="Courier New" panose="02070309020205020404" pitchFamily="49" charset="0"/>
              </a:rPr>
              <a:t>  </a:t>
            </a:r>
            <a:r>
              <a:rPr lang="en-US" dirty="0">
                <a:solidFill>
                  <a:srgbClr val="AF00DB"/>
                </a:solidFill>
                <a:latin typeface="Courier New" panose="02070309020205020404" pitchFamily="49" charset="0"/>
              </a:rPr>
              <a:t>if</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doc.metadata</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"row"</a:t>
            </a:r>
            <a:r>
              <a:rPr lang="en-US" dirty="0">
                <a:solidFill>
                  <a:srgbClr val="000000"/>
                </a:solidFill>
                <a:latin typeface="Courier New" panose="02070309020205020404" pitchFamily="49" charset="0"/>
              </a:rPr>
              <a:t>] == </a:t>
            </a:r>
            <a:r>
              <a:rPr lang="en-US" dirty="0">
                <a:solidFill>
                  <a:srgbClr val="116644"/>
                </a:solidFill>
                <a:latin typeface="Courier New" panose="02070309020205020404" pitchFamily="49" charset="0"/>
              </a:rPr>
              <a:t>667</a:t>
            </a:r>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or</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doc.metadata</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"row"</a:t>
            </a:r>
            <a:r>
              <a:rPr lang="en-US" dirty="0">
                <a:solidFill>
                  <a:srgbClr val="000000"/>
                </a:solidFill>
                <a:latin typeface="Courier New" panose="02070309020205020404" pitchFamily="49" charset="0"/>
              </a:rPr>
              <a:t>] == </a:t>
            </a:r>
            <a:r>
              <a:rPr lang="en-US" dirty="0">
                <a:solidFill>
                  <a:srgbClr val="116644"/>
                </a:solidFill>
                <a:latin typeface="Courier New" panose="02070309020205020404" pitchFamily="49" charset="0"/>
              </a:rPr>
              <a:t>658</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r>
              <a:rPr lang="en-US" dirty="0">
                <a:solidFill>
                  <a:srgbClr val="795E26"/>
                </a:solidFill>
                <a:latin typeface="Courier New" panose="02070309020205020404" pitchFamily="49" charset="0"/>
              </a:rPr>
              <a:t>print</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doc.metadata</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"row"</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doc.page_content</a:t>
            </a:r>
            <a:r>
              <a:rPr lang="en-US" dirty="0">
                <a:solidFill>
                  <a:srgbClr val="000000"/>
                </a:solidFill>
                <a:latin typeface="Courier New" panose="02070309020205020404" pitchFamily="49" charset="0"/>
              </a:rPr>
              <a: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037031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solidFill>
                  <a:srgbClr val="000000"/>
                </a:solidFill>
                <a:latin typeface="SamsungOne-400"/>
              </a:rPr>
              <a:t>Retrieval</a:t>
            </a:r>
            <a:endParaRPr lang="en-US" sz="3200" b="1"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7" name="Rectangle 6"/>
          <p:cNvSpPr/>
          <p:nvPr/>
        </p:nvSpPr>
        <p:spPr>
          <a:xfrm>
            <a:off x="400054" y="1986708"/>
            <a:ext cx="9091613" cy="2585323"/>
          </a:xfrm>
          <a:prstGeom prst="rect">
            <a:avLst/>
          </a:prstGeom>
        </p:spPr>
        <p:txBody>
          <a:bodyPr wrap="square">
            <a:spAutoFit/>
          </a:bodyPr>
          <a:lstStyle/>
          <a:p>
            <a:r>
              <a:rPr lang="en-US" b="1" dirty="0">
                <a:solidFill>
                  <a:srgbClr val="212121"/>
                </a:solidFill>
                <a:latin typeface="Courier New" panose="02070309020205020404" pitchFamily="49" charset="0"/>
              </a:rPr>
              <a:t>Row: 658 </a:t>
            </a:r>
            <a:r>
              <a:rPr lang="en-US" dirty="0">
                <a:solidFill>
                  <a:srgbClr val="212121"/>
                </a:solidFill>
                <a:latin typeface="Courier New" panose="02070309020205020404" pitchFamily="49" charset="0"/>
              </a:rPr>
              <a:t>- Loa JBL Control 25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a:t>
            </a:r>
            <a:r>
              <a:rPr lang="en-US" dirty="0">
                <a:latin typeface="Courier New" panose="02070309020205020404" pitchFamily="49" charset="0"/>
                <a:hlinkClick r:id="rId2"/>
              </a:rPr>
              <a:t>https://769audio.vn/san-pham/312/loa-jbl-control-25-chinh-hang.html</a:t>
            </a:r>
            <a:r>
              <a:rPr lang="en-US" dirty="0">
                <a:solidFill>
                  <a:srgbClr val="212121"/>
                </a:solidFill>
                <a:latin typeface="Courier New" panose="02070309020205020404" pitchFamily="49" charset="0"/>
              </a:rPr>
              <a:t>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- 2650000.0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thumb/400_400/2/upload/product/664225935743.jpg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- 1.0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smtClean="0">
                <a:solidFill>
                  <a:srgbClr val="212121"/>
                </a:solidFill>
                <a:latin typeface="Courier New" panose="02070309020205020404" pitchFamily="49" charset="0"/>
              </a:rPr>
              <a:t>- </a:t>
            </a:r>
            <a:r>
              <a:rPr lang="en-US" dirty="0" smtClean="0">
                <a:latin typeface="Courier New" panose="02070309020205020404" pitchFamily="49" charset="0"/>
                <a:hlinkClick r:id="rId3"/>
              </a:rPr>
              <a:t>https</a:t>
            </a:r>
            <a:r>
              <a:rPr lang="en-US" dirty="0">
                <a:latin typeface="Courier New" panose="02070309020205020404" pitchFamily="49" charset="0"/>
                <a:hlinkClick r:id="rId3"/>
              </a:rPr>
              <a:t>://</a:t>
            </a:r>
            <a:r>
              <a:rPr lang="en-US" dirty="0" smtClean="0">
                <a:latin typeface="Courier New" panose="02070309020205020404" pitchFamily="49" charset="0"/>
                <a:hlinkClick r:id="rId3"/>
              </a:rPr>
              <a:t>769audio.vn/upload/images/jbl%20control(2)</a:t>
            </a:r>
            <a:r>
              <a:rPr lang="en-US" dirty="0" smtClean="0">
                <a:latin typeface="Courier New" panose="02070309020205020404" pitchFamily="49" charset="0"/>
              </a:rPr>
              <a:t>...</a:t>
            </a:r>
          </a:p>
          <a:p>
            <a:pPr algn="just"/>
            <a:r>
              <a:rPr lang="en-US" dirty="0" smtClean="0">
                <a:solidFill>
                  <a:srgbClr val="212121"/>
                </a:solidFill>
                <a:latin typeface="Courier New" panose="02070309020205020404" pitchFamily="49" charset="0"/>
              </a:rPr>
              <a:t>Row</a:t>
            </a:r>
            <a:r>
              <a:rPr lang="en-US" dirty="0">
                <a:solidFill>
                  <a:srgbClr val="212121"/>
                </a:solidFill>
                <a:latin typeface="Courier New" panose="02070309020205020404" pitchFamily="49" charset="0"/>
              </a:rPr>
              <a:t>: 667 - </a:t>
            </a:r>
            <a:r>
              <a:rPr lang="vi-VN" dirty="0">
                <a:solidFill>
                  <a:srgbClr val="212121"/>
                </a:solidFill>
                <a:latin typeface="Courier New" panose="02070309020205020404" pitchFamily="49" charset="0"/>
              </a:rPr>
              <a:t>Loa jbl control 25 là một dòng loa treo tường sản xuất bởi hãng jbl</a:t>
            </a:r>
            <a:r>
              <a:rPr lang="en-US" dirty="0">
                <a:solidFill>
                  <a:srgbClr val="212121"/>
                </a:solidFill>
                <a:latin typeface="Courier New" panose="02070309020205020404" pitchFamily="49" charset="0"/>
              </a:rPr>
              <a:t>...</a:t>
            </a:r>
          </a:p>
        </p:txBody>
      </p:sp>
      <p:pic>
        <p:nvPicPr>
          <p:cNvPr id="9" name="Picture 8"/>
          <p:cNvPicPr>
            <a:picLocks noChangeAspect="1"/>
          </p:cNvPicPr>
          <p:nvPr/>
        </p:nvPicPr>
        <p:blipFill>
          <a:blip r:embed="rId4"/>
          <a:stretch>
            <a:fillRect/>
          </a:stretch>
        </p:blipFill>
        <p:spPr>
          <a:xfrm>
            <a:off x="534574" y="4886867"/>
            <a:ext cx="8822572" cy="1274445"/>
          </a:xfrm>
          <a:prstGeom prst="rect">
            <a:avLst/>
          </a:prstGeom>
        </p:spPr>
      </p:pic>
    </p:spTree>
    <p:extLst>
      <p:ext uri="{BB962C8B-B14F-4D97-AF65-F5344CB8AC3E}">
        <p14:creationId xmlns:p14="http://schemas.microsoft.com/office/powerpoint/2010/main" val="4377471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solidFill>
                  <a:srgbClr val="000000"/>
                </a:solidFill>
                <a:latin typeface="SamsungOne-400"/>
              </a:rPr>
              <a:t>Retrieval</a:t>
            </a:r>
            <a:endParaRPr lang="en-US" sz="3200" b="1"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00054" y="1986708"/>
            <a:ext cx="8370459" cy="1928469"/>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a:t>One </a:t>
            </a:r>
            <a:r>
              <a:rPr lang="en-US" altLang="ko-KR" sz="2400" u="sng" dirty="0"/>
              <a:t>trade-off</a:t>
            </a:r>
            <a:r>
              <a:rPr lang="en-US" altLang="ko-KR" sz="2400" dirty="0"/>
              <a:t> for this is </a:t>
            </a:r>
            <a:r>
              <a:rPr lang="en-US" altLang="ko-KR" sz="2400" u="sng" dirty="0"/>
              <a:t>chunk </a:t>
            </a:r>
            <a:r>
              <a:rPr lang="en-US" altLang="ko-KR" sz="2400" u="sng" dirty="0" smtClean="0"/>
              <a:t>expansion</a:t>
            </a:r>
            <a:r>
              <a:rPr lang="en-US" altLang="ko-KR" sz="2400" dirty="0" smtClean="0"/>
              <a:t> since </a:t>
            </a:r>
            <a:r>
              <a:rPr lang="en-US" altLang="ko-KR" sz="2400" dirty="0"/>
              <a:t>we must collect more chunks from the database </a:t>
            </a:r>
            <a:r>
              <a:rPr lang="en-US" altLang="ko-KR" sz="2400" u="sng" dirty="0"/>
              <a:t>beside the vector store</a:t>
            </a:r>
            <a:r>
              <a:rPr lang="en-US" altLang="ko-KR" sz="2400" dirty="0"/>
              <a:t>. Fortunately, there are not many additional chunks as they are just </a:t>
            </a:r>
            <a:r>
              <a:rPr lang="en-US" altLang="ko-KR" sz="2400" u="sng" dirty="0"/>
              <a:t>brief product information</a:t>
            </a:r>
            <a:r>
              <a:rPr lang="en-US" altLang="ko-KR" sz="2400" dirty="0"/>
              <a:t> like name, price, status, etc.</a:t>
            </a:r>
          </a:p>
        </p:txBody>
      </p:sp>
      <p:sp>
        <p:nvSpPr>
          <p:cNvPr id="11" name="Rectangle 10"/>
          <p:cNvSpPr/>
          <p:nvPr/>
        </p:nvSpPr>
        <p:spPr>
          <a:xfrm>
            <a:off x="400054" y="4126858"/>
            <a:ext cx="8846977" cy="461665"/>
          </a:xfrm>
          <a:prstGeom prst="rect">
            <a:avLst/>
          </a:prstGeom>
        </p:spPr>
        <p:txBody>
          <a:bodyPr wrap="square">
            <a:spAutoFit/>
          </a:bodyPr>
          <a:lstStyle/>
          <a:p>
            <a:r>
              <a:rPr lang="en-US" sz="2400" dirty="0">
                <a:solidFill>
                  <a:srgbClr val="212121"/>
                </a:solidFill>
                <a:latin typeface="Courier New" panose="02070309020205020404" pitchFamily="49" charset="0"/>
              </a:rPr>
              <a:t>Total number of letters in </a:t>
            </a:r>
            <a:r>
              <a:rPr lang="en-US" sz="2400" u="sng" dirty="0">
                <a:solidFill>
                  <a:srgbClr val="212121"/>
                </a:solidFill>
                <a:latin typeface="Courier New" panose="02070309020205020404" pitchFamily="49" charset="0"/>
              </a:rPr>
              <a:t>Initial docs</a:t>
            </a:r>
            <a:r>
              <a:rPr lang="en-US" sz="2400" dirty="0">
                <a:solidFill>
                  <a:srgbClr val="212121"/>
                </a:solidFill>
                <a:latin typeface="Courier New" panose="02070309020205020404" pitchFamily="49" charset="0"/>
              </a:rPr>
              <a:t>: </a:t>
            </a:r>
            <a:r>
              <a:rPr lang="en-US" sz="2400" b="1" dirty="0">
                <a:solidFill>
                  <a:srgbClr val="212121"/>
                </a:solidFill>
                <a:latin typeface="Courier New" panose="02070309020205020404" pitchFamily="49" charset="0"/>
              </a:rPr>
              <a:t>10661</a:t>
            </a:r>
            <a:endParaRPr lang="en-US" sz="2400" dirty="0"/>
          </a:p>
        </p:txBody>
      </p:sp>
      <p:sp>
        <p:nvSpPr>
          <p:cNvPr id="12" name="Rectangle 11"/>
          <p:cNvSpPr/>
          <p:nvPr/>
        </p:nvSpPr>
        <p:spPr>
          <a:xfrm>
            <a:off x="400054" y="4707871"/>
            <a:ext cx="8958859" cy="461665"/>
          </a:xfrm>
          <a:prstGeom prst="rect">
            <a:avLst/>
          </a:prstGeom>
        </p:spPr>
        <p:txBody>
          <a:bodyPr wrap="square">
            <a:spAutoFit/>
          </a:bodyPr>
          <a:lstStyle/>
          <a:p>
            <a:r>
              <a:rPr lang="en-US" sz="2400" dirty="0">
                <a:solidFill>
                  <a:srgbClr val="212121"/>
                </a:solidFill>
                <a:latin typeface="Courier New" panose="02070309020205020404" pitchFamily="49" charset="0"/>
              </a:rPr>
              <a:t>Total number of letters in </a:t>
            </a:r>
            <a:r>
              <a:rPr lang="en-US" sz="2400" u="sng" dirty="0">
                <a:solidFill>
                  <a:srgbClr val="212121"/>
                </a:solidFill>
                <a:latin typeface="Courier New" panose="02070309020205020404" pitchFamily="49" charset="0"/>
              </a:rPr>
              <a:t>Filtered docs</a:t>
            </a:r>
            <a:r>
              <a:rPr lang="en-US" sz="2400" dirty="0">
                <a:solidFill>
                  <a:srgbClr val="212121"/>
                </a:solidFill>
                <a:latin typeface="Courier New" panose="02070309020205020404" pitchFamily="49" charset="0"/>
              </a:rPr>
              <a:t>: </a:t>
            </a:r>
            <a:r>
              <a:rPr lang="en-US" sz="2400" b="1" dirty="0">
                <a:solidFill>
                  <a:srgbClr val="212121"/>
                </a:solidFill>
                <a:latin typeface="Courier New" panose="02070309020205020404" pitchFamily="49" charset="0"/>
              </a:rPr>
              <a:t>12250</a:t>
            </a:r>
            <a:endParaRPr lang="en-US" sz="2400" dirty="0"/>
          </a:p>
        </p:txBody>
      </p:sp>
    </p:spTree>
    <p:extLst>
      <p:ext uri="{BB962C8B-B14F-4D97-AF65-F5344CB8AC3E}">
        <p14:creationId xmlns:p14="http://schemas.microsoft.com/office/powerpoint/2010/main" val="24983099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Response Generation</a:t>
            </a:r>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Rectangle 7"/>
          <p:cNvSpPr/>
          <p:nvPr/>
        </p:nvSpPr>
        <p:spPr>
          <a:xfrm>
            <a:off x="400054" y="2794715"/>
            <a:ext cx="9091613" cy="3416320"/>
          </a:xfrm>
          <a:prstGeom prst="rect">
            <a:avLst/>
          </a:prstGeom>
          <a:solidFill>
            <a:schemeClr val="bg1">
              <a:lumMod val="95000"/>
            </a:schemeClr>
          </a:solidFill>
        </p:spPr>
        <p:txBody>
          <a:bodyPr wrap="square">
            <a:spAutoFit/>
          </a:bodyPr>
          <a:lstStyle/>
          <a:p>
            <a:r>
              <a:rPr lang="vi-VN" sz="2400" dirty="0">
                <a:solidFill>
                  <a:srgbClr val="000000"/>
                </a:solidFill>
                <a:latin typeface="Courier New" panose="02070309020205020404" pitchFamily="49" charset="0"/>
              </a:rPr>
              <a:t>premise = </a:t>
            </a:r>
            <a:r>
              <a:rPr lang="vi-VN" sz="2400" dirty="0">
                <a:solidFill>
                  <a:srgbClr val="A31515"/>
                </a:solidFill>
                <a:latin typeface="Courier New" panose="02070309020205020404" pitchFamily="49" charset="0"/>
              </a:rPr>
              <a:t>"""</a:t>
            </a:r>
            <a:endParaRPr lang="vi-VN" sz="2400" dirty="0"/>
          </a:p>
          <a:p>
            <a:r>
              <a:rPr lang="vi-VN" sz="2400" dirty="0">
                <a:solidFill>
                  <a:srgbClr val="A31515"/>
                </a:solidFill>
                <a:latin typeface="Courier New" panose="02070309020205020404" pitchFamily="49" charset="0"/>
              </a:rPr>
              <a:t>Giả sử bạn là một chuyên gia về thiết bị điện tử âm nhạc. Bạn đang làm việc tại 769audio, một trong ba nhà phân phối thiết bị âm nhạc hàng đầu tại TP.HCM. Bạn sắp tư vấn cho một khách hàng về phương pháp bán hàng phù hợp nhất để bán hàng cho họ, dựa trên thông tin được cung cấp.</a:t>
            </a:r>
            <a:endParaRPr lang="vi-VN" sz="2400" dirty="0"/>
          </a:p>
          <a:p>
            <a:r>
              <a:rPr lang="vi-VN" sz="2400" dirty="0">
                <a:solidFill>
                  <a:srgbClr val="A31515"/>
                </a:solidFill>
                <a:latin typeface="Courier New" panose="02070309020205020404" pitchFamily="49" charset="0"/>
              </a:rPr>
              <a:t>...(more requirements)</a:t>
            </a:r>
            <a:endParaRPr lang="vi-VN" sz="2400" dirty="0"/>
          </a:p>
          <a:p>
            <a:r>
              <a:rPr lang="vi-VN" sz="2400" dirty="0" smtClean="0">
                <a:solidFill>
                  <a:srgbClr val="A31515"/>
                </a:solidFill>
                <a:latin typeface="Courier New" panose="02070309020205020404" pitchFamily="49" charset="0"/>
              </a:rPr>
              <a:t>"""</a:t>
            </a:r>
            <a:endParaRPr lang="vi-VN" sz="2400" dirty="0"/>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00054" y="2206091"/>
            <a:ext cx="7696881" cy="588624"/>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smtClean="0"/>
              <a:t>Prompt Engineering:</a:t>
            </a:r>
            <a:r>
              <a:rPr lang="en-US" sz="2400" dirty="0" smtClean="0"/>
              <a:t/>
            </a:r>
            <a:br>
              <a:rPr lang="en-US" sz="2400" dirty="0" smtClean="0"/>
            </a:br>
            <a:endParaRPr lang="en-US" sz="1800" dirty="0"/>
          </a:p>
        </p:txBody>
      </p:sp>
    </p:spTree>
    <p:extLst>
      <p:ext uri="{BB962C8B-B14F-4D97-AF65-F5344CB8AC3E}">
        <p14:creationId xmlns:p14="http://schemas.microsoft.com/office/powerpoint/2010/main" val="2390908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Response Generation</a:t>
            </a:r>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00054" y="2206090"/>
            <a:ext cx="8808340" cy="1348479"/>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smtClean="0"/>
              <a:t>Rephrase:</a:t>
            </a:r>
            <a:endParaRPr lang="en-US" sz="2400" b="1" dirty="0"/>
          </a:p>
          <a:p>
            <a:pPr>
              <a:lnSpc>
                <a:spcPct val="100000"/>
              </a:lnSpc>
            </a:pPr>
            <a:r>
              <a:rPr lang="en-US" sz="2400" i="1" dirty="0" err="1">
                <a:solidFill>
                  <a:srgbClr val="000000"/>
                </a:solidFill>
                <a:latin typeface="Courier New" panose="02070309020205020404" pitchFamily="49" charset="0"/>
              </a:rPr>
              <a:t>contextualize_q_system_prompt</a:t>
            </a:r>
            <a:r>
              <a:rPr lang="en-US" sz="2000" dirty="0">
                <a:solidFill>
                  <a:srgbClr val="000000"/>
                </a:solidFill>
                <a:latin typeface="Courier New" panose="02070309020205020404" pitchFamily="49" charset="0"/>
              </a:rPr>
              <a:t> </a:t>
            </a:r>
            <a:r>
              <a:rPr lang="en-US" sz="2400" dirty="0">
                <a:solidFill>
                  <a:srgbClr val="000000"/>
                </a:solidFill>
                <a:latin typeface="SamsungOne-400"/>
              </a:rPr>
              <a:t>formulates them into more </a:t>
            </a:r>
            <a:r>
              <a:rPr lang="en-US" sz="2400" u="sng" dirty="0">
                <a:solidFill>
                  <a:srgbClr val="000000"/>
                </a:solidFill>
                <a:latin typeface="SamsungOne-400"/>
              </a:rPr>
              <a:t>semantic and grammatical </a:t>
            </a:r>
            <a:r>
              <a:rPr lang="en-US" sz="2400" dirty="0" smtClean="0">
                <a:solidFill>
                  <a:srgbClr val="000000"/>
                </a:solidFill>
                <a:latin typeface="SamsungOne-400"/>
              </a:rPr>
              <a:t>queries</a:t>
            </a:r>
            <a:endParaRPr lang="en-US" sz="1800" dirty="0"/>
          </a:p>
        </p:txBody>
      </p:sp>
      <p:sp>
        <p:nvSpPr>
          <p:cNvPr id="7" name="Rectangle 6"/>
          <p:cNvSpPr/>
          <p:nvPr/>
        </p:nvSpPr>
        <p:spPr>
          <a:xfrm>
            <a:off x="334009" y="3975057"/>
            <a:ext cx="9091613" cy="1200329"/>
          </a:xfrm>
          <a:prstGeom prst="rect">
            <a:avLst/>
          </a:prstGeom>
        </p:spPr>
        <p:txBody>
          <a:bodyPr wrap="square">
            <a:spAutoFit/>
          </a:bodyPr>
          <a:lstStyle/>
          <a:p>
            <a:r>
              <a:rPr lang="en-US" sz="2400" dirty="0">
                <a:solidFill>
                  <a:srgbClr val="212121"/>
                </a:solidFill>
                <a:latin typeface="Courier New" panose="02070309020205020404" pitchFamily="49" charset="0"/>
              </a:rPr>
              <a:t>You: </a:t>
            </a:r>
            <a:r>
              <a:rPr lang="en-US" sz="2400" b="1" dirty="0">
                <a:solidFill>
                  <a:srgbClr val="212121"/>
                </a:solidFill>
                <a:latin typeface="Courier New" panose="02070309020205020404" pitchFamily="49" charset="0"/>
              </a:rPr>
              <a:t>201 </a:t>
            </a:r>
            <a:r>
              <a:rPr lang="en-US" sz="2400" b="1" dirty="0" err="1">
                <a:solidFill>
                  <a:srgbClr val="212121"/>
                </a:solidFill>
                <a:latin typeface="Courier New" panose="02070309020205020404" pitchFamily="49" charset="0"/>
              </a:rPr>
              <a:t>seri</a:t>
            </a:r>
            <a:r>
              <a:rPr lang="en-US" sz="2400" b="1" dirty="0">
                <a:solidFill>
                  <a:srgbClr val="212121"/>
                </a:solidFill>
                <a:latin typeface="Courier New" panose="02070309020205020404" pitchFamily="49" charset="0"/>
              </a:rPr>
              <a:t> 4 </a:t>
            </a:r>
            <a:r>
              <a:rPr lang="en-US" sz="2400" b="1" dirty="0" err="1">
                <a:solidFill>
                  <a:srgbClr val="212121"/>
                </a:solidFill>
                <a:latin typeface="Courier New" panose="02070309020205020404" pitchFamily="49" charset="0"/>
              </a:rPr>
              <a:t>nhieu</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vay</a:t>
            </a:r>
            <a:r>
              <a:rPr lang="en-US" sz="2400" b="1" dirty="0">
                <a:solidFill>
                  <a:srgbClr val="212121"/>
                </a:solidFill>
                <a:latin typeface="Courier New" panose="02070309020205020404" pitchFamily="49" charset="0"/>
              </a:rPr>
              <a:t> </a:t>
            </a:r>
            <a:r>
              <a:rPr lang="en-US" sz="2400" b="1" dirty="0" smtClean="0">
                <a:solidFill>
                  <a:srgbClr val="212121"/>
                </a:solidFill>
                <a:latin typeface="Courier New" panose="02070309020205020404" pitchFamily="49" charset="0"/>
              </a:rPr>
              <a:t>chi</a:t>
            </a:r>
            <a:endParaRPr lang="en-US" sz="2400" dirty="0"/>
          </a:p>
          <a:p>
            <a:r>
              <a:rPr lang="en-US" sz="2400" dirty="0">
                <a:solidFill>
                  <a:srgbClr val="212121"/>
                </a:solidFill>
                <a:latin typeface="Courier New" panose="02070309020205020404" pitchFamily="49" charset="0"/>
              </a:rPr>
              <a:t>Contextualized Prompt: </a:t>
            </a:r>
            <a:r>
              <a:rPr lang="en-US" sz="2400" b="1" dirty="0" err="1">
                <a:solidFill>
                  <a:srgbClr val="212121"/>
                </a:solidFill>
                <a:latin typeface="Courier New" panose="02070309020205020404" pitchFamily="49" charset="0"/>
              </a:rPr>
              <a:t>Bạn</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có</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thể</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cho</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tôi</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biết</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thêm</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về</a:t>
            </a:r>
            <a:r>
              <a:rPr lang="en-US" sz="2400" b="1" dirty="0">
                <a:solidFill>
                  <a:srgbClr val="212121"/>
                </a:solidFill>
                <a:latin typeface="Courier New" panose="02070309020205020404" pitchFamily="49" charset="0"/>
              </a:rPr>
              <a:t> 201 </a:t>
            </a:r>
            <a:r>
              <a:rPr lang="en-US" sz="2400" b="1" dirty="0" err="1">
                <a:solidFill>
                  <a:srgbClr val="212121"/>
                </a:solidFill>
                <a:latin typeface="Courier New" panose="02070309020205020404" pitchFamily="49" charset="0"/>
              </a:rPr>
              <a:t>seri</a:t>
            </a:r>
            <a:r>
              <a:rPr lang="en-US" sz="2400" b="1" dirty="0">
                <a:solidFill>
                  <a:srgbClr val="212121"/>
                </a:solidFill>
                <a:latin typeface="Courier New" panose="02070309020205020404" pitchFamily="49" charset="0"/>
              </a:rPr>
              <a:t> 4 </a:t>
            </a:r>
            <a:r>
              <a:rPr lang="en-US" sz="2400" b="1" dirty="0" err="1">
                <a:solidFill>
                  <a:srgbClr val="212121"/>
                </a:solidFill>
                <a:latin typeface="Courier New" panose="02070309020205020404" pitchFamily="49" charset="0"/>
              </a:rPr>
              <a:t>mà</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bạn</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đang</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đề</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cập</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đến</a:t>
            </a:r>
            <a:r>
              <a:rPr lang="en-US" sz="2400" b="1" dirty="0">
                <a:solidFill>
                  <a:srgbClr val="212121"/>
                </a:solidFill>
                <a:latin typeface="Courier New" panose="02070309020205020404" pitchFamily="49" charset="0"/>
              </a:rPr>
              <a:t> </a:t>
            </a:r>
            <a:r>
              <a:rPr lang="en-US" sz="2400" b="1" dirty="0" err="1">
                <a:solidFill>
                  <a:srgbClr val="212121"/>
                </a:solidFill>
                <a:latin typeface="Courier New" panose="02070309020205020404" pitchFamily="49" charset="0"/>
              </a:rPr>
              <a:t>không</a:t>
            </a:r>
            <a:r>
              <a:rPr lang="en-US" sz="2400" b="1" dirty="0">
                <a:solidFill>
                  <a:srgbClr val="212121"/>
                </a:solidFill>
                <a:latin typeface="Courier New" panose="02070309020205020404" pitchFamily="49" charset="0"/>
              </a:rPr>
              <a:t>?</a:t>
            </a:r>
            <a:endParaRPr lang="en-US" sz="2400" dirty="0"/>
          </a:p>
        </p:txBody>
      </p:sp>
    </p:spTree>
    <p:extLst>
      <p:ext uri="{BB962C8B-B14F-4D97-AF65-F5344CB8AC3E}">
        <p14:creationId xmlns:p14="http://schemas.microsoft.com/office/powerpoint/2010/main" val="2368256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Response Generation</a:t>
            </a:r>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00054" y="2206091"/>
            <a:ext cx="8808340" cy="1361358"/>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smtClean="0"/>
              <a:t>Feedback:</a:t>
            </a:r>
            <a:endParaRPr lang="en-US" sz="2400" b="1" dirty="0"/>
          </a:p>
          <a:p>
            <a:pPr>
              <a:lnSpc>
                <a:spcPct val="100000"/>
              </a:lnSpc>
            </a:pPr>
            <a:r>
              <a:rPr lang="en-US" altLang="ko-KR" sz="2400" dirty="0" smtClean="0"/>
              <a:t>A </a:t>
            </a:r>
            <a:r>
              <a:rPr lang="en-US" altLang="ko-KR" sz="2400" dirty="0"/>
              <a:t>basic form of Reinforcement Learning to help the bot adapt and learn the response format that actual customers expect</a:t>
            </a:r>
            <a:endParaRPr lang="en-US" altLang="ko-KR" sz="2400" dirty="0" smtClean="0"/>
          </a:p>
        </p:txBody>
      </p:sp>
      <p:pic>
        <p:nvPicPr>
          <p:cNvPr id="1026" name="Picture 2" descr="https://lh7-rt.googleusercontent.com/docsz/AD_4nXc3-usgcldRLJKDr2bcafI_kon0FZJw-2Sik6qbGSSsFbNLj_RtCw8cIpbJk--VNBWgZSg17IqSy-zz9QseWIlquyo9rsDc02iKXSvcZbpXLn_YW4OLFAQH_cuRak9MViIGUc2i3QIJtb3VJ1umfjL0ALvAryaDR-bsKo7y2w?key=mn8i7HEr0DlZmkw2zH6Ss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0" y="3567449"/>
            <a:ext cx="9522671" cy="166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981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451861"/>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Response Generation</a:t>
            </a:r>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00054" y="2206090"/>
            <a:ext cx="8808340" cy="2262879"/>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Response</a:t>
            </a:r>
            <a:r>
              <a:rPr lang="en-US" altLang="ko-KR" sz="2400" b="1" dirty="0" smtClean="0"/>
              <a:t>:</a:t>
            </a:r>
            <a:endParaRPr lang="en-US" sz="2400" b="1" dirty="0"/>
          </a:p>
          <a:p>
            <a:pPr>
              <a:lnSpc>
                <a:spcPct val="100000"/>
              </a:lnSpc>
            </a:pPr>
            <a:r>
              <a:rPr lang="en-US" altLang="ko-KR" sz="2400" dirty="0"/>
              <a:t>For </a:t>
            </a:r>
            <a:r>
              <a:rPr lang="en-US" altLang="ko-KR" sz="2400" dirty="0" err="1"/>
              <a:t>LangChain</a:t>
            </a:r>
            <a:r>
              <a:rPr lang="en-US" altLang="ko-KR" sz="2400" dirty="0"/>
              <a:t> LLM, we utilized </a:t>
            </a:r>
            <a:r>
              <a:rPr lang="en-US" sz="2400" dirty="0">
                <a:solidFill>
                  <a:srgbClr val="A31515"/>
                </a:solidFill>
                <a:latin typeface="Courier New" panose="02070309020205020404" pitchFamily="49" charset="0"/>
              </a:rPr>
              <a:t>gpt-4o-mini</a:t>
            </a:r>
            <a:r>
              <a:rPr lang="en-US" altLang="ko-KR" sz="2400" dirty="0" smtClean="0"/>
              <a:t>, </a:t>
            </a:r>
            <a:r>
              <a:rPr lang="en-US" altLang="ko-KR" sz="2400" dirty="0"/>
              <a:t>for quick responses, cost efficiency</a:t>
            </a:r>
            <a:r>
              <a:rPr lang="en-US" altLang="ko-KR" sz="2400" dirty="0" smtClean="0"/>
              <a:t>.</a:t>
            </a:r>
          </a:p>
          <a:p>
            <a:pPr>
              <a:lnSpc>
                <a:spcPct val="100000"/>
              </a:lnSpc>
            </a:pPr>
            <a:r>
              <a:rPr lang="en-US" altLang="ko-KR" sz="2400" dirty="0"/>
              <a:t>To ensure the highest accuracy in our bot's responses, we set the </a:t>
            </a:r>
            <a:r>
              <a:rPr lang="en-US" sz="2400" dirty="0">
                <a:solidFill>
                  <a:srgbClr val="0E101A"/>
                </a:solidFill>
                <a:latin typeface="Courier New" panose="02070309020205020404" pitchFamily="49" charset="0"/>
              </a:rPr>
              <a:t>temperature=</a:t>
            </a:r>
            <a:r>
              <a:rPr lang="en-US" sz="2400" dirty="0">
                <a:solidFill>
                  <a:srgbClr val="116644"/>
                </a:solidFill>
                <a:latin typeface="Courier New" panose="02070309020205020404" pitchFamily="49" charset="0"/>
              </a:rPr>
              <a:t>0</a:t>
            </a:r>
            <a:r>
              <a:rPr lang="en-US" altLang="ko-KR" sz="2400" dirty="0" smtClean="0"/>
              <a:t>, </a:t>
            </a:r>
            <a:r>
              <a:rPr lang="en-US" altLang="ko-KR" sz="2400" dirty="0"/>
              <a:t>optimizing </a:t>
            </a:r>
            <a:r>
              <a:rPr lang="en-US" altLang="ko-KR" sz="2400" dirty="0" err="1"/>
              <a:t>predictivity</a:t>
            </a:r>
            <a:r>
              <a:rPr lang="en-US" altLang="ko-KR" sz="2400" dirty="0" smtClean="0"/>
              <a:t>.</a:t>
            </a:r>
          </a:p>
        </p:txBody>
      </p:sp>
      <p:sp>
        <p:nvSpPr>
          <p:cNvPr id="8" name="Rectangle 7"/>
          <p:cNvSpPr/>
          <p:nvPr/>
        </p:nvSpPr>
        <p:spPr>
          <a:xfrm>
            <a:off x="146308" y="4688351"/>
            <a:ext cx="9696983" cy="461665"/>
          </a:xfrm>
          <a:prstGeom prst="rect">
            <a:avLst/>
          </a:prstGeom>
          <a:solidFill>
            <a:schemeClr val="bg1">
              <a:lumMod val="95000"/>
            </a:schemeClr>
          </a:solidFill>
        </p:spPr>
        <p:txBody>
          <a:bodyPr wrap="square">
            <a:spAutoFit/>
          </a:bodyPr>
          <a:lstStyle/>
          <a:p>
            <a:r>
              <a:rPr lang="en-US" sz="2400" dirty="0" err="1">
                <a:solidFill>
                  <a:srgbClr val="0E101A"/>
                </a:solidFill>
                <a:latin typeface="Courier New" panose="02070309020205020404" pitchFamily="49" charset="0"/>
              </a:rPr>
              <a:t>llm</a:t>
            </a:r>
            <a:r>
              <a:rPr lang="en-US" sz="2400" dirty="0">
                <a:solidFill>
                  <a:srgbClr val="0E101A"/>
                </a:solidFill>
                <a:latin typeface="Courier New" panose="02070309020205020404" pitchFamily="49" charset="0"/>
              </a:rPr>
              <a:t> = ChatOpenAI(model=</a:t>
            </a:r>
            <a:r>
              <a:rPr lang="en-US" sz="2400" dirty="0">
                <a:solidFill>
                  <a:srgbClr val="A31515"/>
                </a:solidFill>
                <a:latin typeface="Courier New" panose="02070309020205020404" pitchFamily="49" charset="0"/>
              </a:rPr>
              <a:t>'gpt-4o-mini'</a:t>
            </a:r>
            <a:r>
              <a:rPr lang="en-US" sz="2400" dirty="0">
                <a:solidFill>
                  <a:srgbClr val="0E101A"/>
                </a:solidFill>
                <a:latin typeface="Courier New" panose="02070309020205020404" pitchFamily="49" charset="0"/>
              </a:rPr>
              <a:t>, temperature=</a:t>
            </a:r>
            <a:r>
              <a:rPr lang="en-US" sz="2400" dirty="0">
                <a:solidFill>
                  <a:srgbClr val="116644"/>
                </a:solidFill>
                <a:latin typeface="Courier New" panose="02070309020205020404" pitchFamily="49" charset="0"/>
              </a:rPr>
              <a:t>0</a:t>
            </a:r>
            <a:r>
              <a:rPr lang="en-US" sz="2400" dirty="0">
                <a:solidFill>
                  <a:srgbClr val="0E101A"/>
                </a:solidFill>
                <a:latin typeface="Courier New" panose="02070309020205020404" pitchFamily="49" charset="0"/>
              </a:rPr>
              <a:t>)</a:t>
            </a:r>
            <a:endParaRPr lang="en-US" sz="2400" dirty="0"/>
          </a:p>
        </p:txBody>
      </p:sp>
    </p:spTree>
    <p:extLst>
      <p:ext uri="{BB962C8B-B14F-4D97-AF65-F5344CB8AC3E}">
        <p14:creationId xmlns:p14="http://schemas.microsoft.com/office/powerpoint/2010/main" val="445736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FD70C-5D4C-3E15-C6E8-2DC8CFA099C0}"/>
              </a:ext>
            </a:extLst>
          </p:cNvPr>
          <p:cNvSpPr>
            <a:spLocks noGrp="1"/>
          </p:cNvSpPr>
          <p:nvPr>
            <p:ph type="title"/>
          </p:nvPr>
        </p:nvSpPr>
        <p:spPr>
          <a:xfrm>
            <a:off x="611416" y="2936557"/>
            <a:ext cx="8541187" cy="984885"/>
          </a:xfrm>
        </p:spPr>
        <p:txBody>
          <a:bodyPr/>
          <a:lstStyle/>
          <a:p>
            <a:pPr algn="ct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a:t>
            </a:r>
            <a:r>
              <a:rPr lang="en-US" altLang="ko-KR" dirty="0" smtClean="0">
                <a:solidFill>
                  <a:schemeClr val="tx1">
                    <a:lumMod val="75000"/>
                    <a:lumOff val="25000"/>
                  </a:schemeClr>
                </a:solidFill>
                <a:latin typeface="SamsungOne 700" panose="020B0803030303020204" pitchFamily="34" charset="0"/>
                <a:ea typeface="SamsungOne 700" panose="020B0803030303020204" pitchFamily="34" charset="0"/>
              </a:rPr>
              <a:t>Challenges and Objectives</a:t>
            </a: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a:r>
            <a:b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br>
            <a:endParaRPr lang="en-US" dirty="0"/>
          </a:p>
        </p:txBody>
      </p:sp>
      <p:sp>
        <p:nvSpPr>
          <p:cNvPr id="3" name="Text Placeholder 2">
            <a:extLst>
              <a:ext uri="{FF2B5EF4-FFF2-40B4-BE49-F238E27FC236}">
                <a16:creationId xmlns="" xmlns:a16="http://schemas.microsoft.com/office/drawing/2014/main" id="{E4935157-DBEA-4032-D086-6FC73BB3EE4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 xmlns:a16="http://schemas.microsoft.com/office/drawing/2014/main" id="{28C35BF6-8296-27BB-744C-4587CC581CF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 xmlns:a16="http://schemas.microsoft.com/office/drawing/2014/main" id="{34EB3E08-0870-D5E1-0FC7-A6B475DC5495}"/>
              </a:ext>
            </a:extLst>
          </p:cNvPr>
          <p:cNvSpPr>
            <a:spLocks noGrp="1"/>
          </p:cNvSpPr>
          <p:nvPr>
            <p:ph type="body" sz="quarter" idx="12"/>
          </p:nvPr>
        </p:nvSpPr>
        <p:spPr>
          <a:xfrm>
            <a:off x="9112825" y="480779"/>
            <a:ext cx="340625" cy="492443"/>
          </a:xfrm>
        </p:spPr>
        <p:txBody>
          <a:bodyPr/>
          <a:lstStyle/>
          <a:p>
            <a:r>
              <a:rPr lang="en-US" dirty="0"/>
              <a:t>01</a:t>
            </a:r>
          </a:p>
          <a:p>
            <a:endParaRPr lang="en-US" dirty="0"/>
          </a:p>
        </p:txBody>
      </p:sp>
      <p:sp>
        <p:nvSpPr>
          <p:cNvPr id="6" name="Text Placeholder 5">
            <a:extLst>
              <a:ext uri="{FF2B5EF4-FFF2-40B4-BE49-F238E27FC236}">
                <a16:creationId xmlns="" xmlns:a16="http://schemas.microsoft.com/office/drawing/2014/main" id="{72390474-E935-66D0-BB04-3F3520A03D8E}"/>
              </a:ext>
            </a:extLst>
          </p:cNvPr>
          <p:cNvSpPr>
            <a:spLocks noGrp="1"/>
          </p:cNvSpPr>
          <p:nvPr>
            <p:ph type="body" sz="quarter" idx="13"/>
          </p:nvPr>
        </p:nvSpPr>
        <p:spPr/>
        <p:txBody>
          <a:bodyPr/>
          <a:lstStyle/>
          <a:p>
            <a:r>
              <a:rPr lang="vi-VN" dirty="0"/>
              <a:t>UNIT</a:t>
            </a:r>
            <a:endParaRPr lang="en-US" dirty="0"/>
          </a:p>
        </p:txBody>
      </p:sp>
    </p:spTree>
    <p:extLst>
      <p:ext uri="{BB962C8B-B14F-4D97-AF65-F5344CB8AC3E}">
        <p14:creationId xmlns:p14="http://schemas.microsoft.com/office/powerpoint/2010/main" val="298099088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FD70C-5D4C-3E15-C6E8-2DC8CFA099C0}"/>
              </a:ext>
            </a:extLst>
          </p:cNvPr>
          <p:cNvSpPr>
            <a:spLocks noGrp="1"/>
          </p:cNvSpPr>
          <p:nvPr>
            <p:ph type="title"/>
          </p:nvPr>
        </p:nvSpPr>
        <p:spPr>
          <a:xfrm>
            <a:off x="611416" y="2936557"/>
            <a:ext cx="8541187" cy="984885"/>
          </a:xfrm>
        </p:spPr>
        <p:txBody>
          <a:bodyPr/>
          <a:lstStyle/>
          <a:p>
            <a:pPr algn="ct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a:t>
            </a:r>
            <a:r>
              <a:rPr lang="vi-VN" altLang="ko-KR" dirty="0">
                <a:solidFill>
                  <a:schemeClr val="tx1">
                    <a:lumMod val="75000"/>
                    <a:lumOff val="25000"/>
                  </a:schemeClr>
                </a:solidFill>
                <a:latin typeface="SamsungOne 700" panose="020B0803030303020204" pitchFamily="34" charset="0"/>
                <a:ea typeface="SamsungOne 700" panose="020B0803030303020204" pitchFamily="34" charset="0"/>
              </a:rPr>
              <a:t>3</a:t>
            </a: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dirty="0" smtClean="0">
                <a:solidFill>
                  <a:schemeClr val="tx1">
                    <a:lumMod val="75000"/>
                    <a:lumOff val="25000"/>
                  </a:schemeClr>
                </a:solidFill>
                <a:latin typeface="SamsungOne 700" panose="020B0803030303020204" pitchFamily="34" charset="0"/>
                <a:ea typeface="SamsungOne 700" panose="020B0803030303020204" pitchFamily="34" charset="0"/>
              </a:rPr>
              <a:t>Testing and Improvements</a:t>
            </a: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a:r>
            <a:b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br>
            <a:endParaRPr lang="en-US" dirty="0"/>
          </a:p>
        </p:txBody>
      </p:sp>
      <p:sp>
        <p:nvSpPr>
          <p:cNvPr id="3" name="Text Placeholder 2">
            <a:extLst>
              <a:ext uri="{FF2B5EF4-FFF2-40B4-BE49-F238E27FC236}">
                <a16:creationId xmlns="" xmlns:a16="http://schemas.microsoft.com/office/drawing/2014/main" id="{E4935157-DBEA-4032-D086-6FC73BB3EE4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 xmlns:a16="http://schemas.microsoft.com/office/drawing/2014/main" id="{28C35BF6-8296-27BB-744C-4587CC581CF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 xmlns:a16="http://schemas.microsoft.com/office/drawing/2014/main" id="{34EB3E08-0870-D5E1-0FC7-A6B475DC5495}"/>
              </a:ext>
            </a:extLst>
          </p:cNvPr>
          <p:cNvSpPr>
            <a:spLocks noGrp="1"/>
          </p:cNvSpPr>
          <p:nvPr>
            <p:ph type="body" sz="quarter" idx="12"/>
          </p:nvPr>
        </p:nvSpPr>
        <p:spPr/>
        <p:txBody>
          <a:bodyPr/>
          <a:lstStyle/>
          <a:p>
            <a:r>
              <a:rPr lang="vi-VN" dirty="0"/>
              <a:t>03</a:t>
            </a:r>
            <a:endParaRPr lang="en-US" dirty="0"/>
          </a:p>
        </p:txBody>
      </p:sp>
      <p:sp>
        <p:nvSpPr>
          <p:cNvPr id="6" name="Text Placeholder 5">
            <a:extLst>
              <a:ext uri="{FF2B5EF4-FFF2-40B4-BE49-F238E27FC236}">
                <a16:creationId xmlns="" xmlns:a16="http://schemas.microsoft.com/office/drawing/2014/main" id="{72390474-E935-66D0-BB04-3F3520A03D8E}"/>
              </a:ext>
            </a:extLst>
          </p:cNvPr>
          <p:cNvSpPr>
            <a:spLocks noGrp="1"/>
          </p:cNvSpPr>
          <p:nvPr>
            <p:ph type="body" sz="quarter" idx="13"/>
          </p:nvPr>
        </p:nvSpPr>
        <p:spPr/>
        <p:txBody>
          <a:bodyPr/>
          <a:lstStyle/>
          <a:p>
            <a:r>
              <a:rPr lang="vi-VN" dirty="0"/>
              <a:t>UNIT</a:t>
            </a:r>
            <a:endParaRPr lang="en-US" dirty="0"/>
          </a:p>
        </p:txBody>
      </p:sp>
    </p:spTree>
    <p:extLst>
      <p:ext uri="{BB962C8B-B14F-4D97-AF65-F5344CB8AC3E}">
        <p14:creationId xmlns:p14="http://schemas.microsoft.com/office/powerpoint/2010/main" val="759388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1</a:t>
            </a:r>
            <a:r>
              <a:rPr lang="en-US" baseline="30000" dirty="0" smtClean="0"/>
              <a:t>st</a:t>
            </a:r>
            <a:r>
              <a:rPr lang="en-US" dirty="0" smtClean="0"/>
              <a:t> </a:t>
            </a:r>
            <a:r>
              <a:rPr lang="en-US" dirty="0" err="1" smtClean="0"/>
              <a:t>ChatBot</a:t>
            </a:r>
            <a:r>
              <a:rPr lang="en-US" dirty="0" smtClean="0"/>
              <a:t> Version</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368572"/>
            <a:ext cx="9106656" cy="61817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a:t>We initiated the integration of the </a:t>
            </a:r>
            <a:r>
              <a:rPr lang="en-US" altLang="ko-KR" sz="2400" dirty="0" err="1"/>
              <a:t>LangChain</a:t>
            </a:r>
            <a:r>
              <a:rPr lang="en-US" altLang="ko-KR" sz="2400" dirty="0"/>
              <a:t> </a:t>
            </a:r>
            <a:r>
              <a:rPr lang="en-US" altLang="ko-KR" sz="2400" dirty="0" err="1"/>
              <a:t>ChatBot</a:t>
            </a:r>
            <a:r>
              <a:rPr lang="en-US" altLang="ko-KR" sz="2400" dirty="0"/>
              <a:t> using a minimal configuration available in the </a:t>
            </a:r>
            <a:r>
              <a:rPr lang="en-US" altLang="ko-KR" sz="2400" dirty="0" err="1"/>
              <a:t>LangChain</a:t>
            </a:r>
            <a:r>
              <a:rPr lang="en-US" altLang="ko-KR" sz="2400" dirty="0"/>
              <a:t> documentation.</a:t>
            </a:r>
            <a:endParaRPr lang="en-US" sz="2400" dirty="0"/>
          </a:p>
        </p:txBody>
      </p:sp>
      <p:sp>
        <p:nvSpPr>
          <p:cNvPr id="10" name="Rectangle 9"/>
          <p:cNvSpPr/>
          <p:nvPr/>
        </p:nvSpPr>
        <p:spPr>
          <a:xfrm>
            <a:off x="449468" y="3422874"/>
            <a:ext cx="8657188" cy="646331"/>
          </a:xfrm>
          <a:prstGeom prst="rect">
            <a:avLst/>
          </a:prstGeom>
        </p:spPr>
        <p:txBody>
          <a:bodyPr wrap="square">
            <a:spAutoFit/>
          </a:bodyPr>
          <a:lstStyle/>
          <a:p>
            <a:pPr algn="r"/>
            <a:r>
              <a:rPr lang="en-US" dirty="0" err="1">
                <a:solidFill>
                  <a:srgbClr val="0E101A"/>
                </a:solidFill>
                <a:latin typeface="Courier New" panose="02070309020205020404" pitchFamily="49" charset="0"/>
              </a:rPr>
              <a:t>text_splitter</a:t>
            </a:r>
            <a:r>
              <a:rPr lang="en-US" dirty="0">
                <a:solidFill>
                  <a:srgbClr val="0E101A"/>
                </a:solidFill>
                <a:latin typeface="Courier New" panose="02070309020205020404" pitchFamily="49" charset="0"/>
              </a:rPr>
              <a:t> = </a:t>
            </a:r>
            <a:r>
              <a:rPr lang="en-US" dirty="0" err="1">
                <a:solidFill>
                  <a:srgbClr val="0E101A"/>
                </a:solidFill>
                <a:latin typeface="Courier New" panose="02070309020205020404" pitchFamily="49" charset="0"/>
              </a:rPr>
              <a:t>RecursiveCharacterTextSplitter</a:t>
            </a:r>
            <a:r>
              <a:rPr lang="en-US" dirty="0">
                <a:solidFill>
                  <a:srgbClr val="0E101A"/>
                </a:solidFill>
                <a:latin typeface="Courier New" panose="02070309020205020404" pitchFamily="49" charset="0"/>
              </a:rPr>
              <a:t>(</a:t>
            </a:r>
            <a:r>
              <a:rPr lang="en-US" dirty="0" err="1">
                <a:solidFill>
                  <a:srgbClr val="0E101A"/>
                </a:solidFill>
                <a:latin typeface="Courier New" panose="02070309020205020404" pitchFamily="49" charset="0"/>
              </a:rPr>
              <a:t>chunk_size</a:t>
            </a:r>
            <a:r>
              <a:rPr lang="en-US" dirty="0">
                <a:solidFill>
                  <a:srgbClr val="0E101A"/>
                </a:solidFill>
                <a:latin typeface="Courier New" panose="02070309020205020404" pitchFamily="49" charset="0"/>
              </a:rPr>
              <a:t>=</a:t>
            </a:r>
            <a:r>
              <a:rPr lang="en-US" dirty="0">
                <a:solidFill>
                  <a:srgbClr val="116644"/>
                </a:solidFill>
                <a:latin typeface="Courier New" panose="02070309020205020404" pitchFamily="49" charset="0"/>
              </a:rPr>
              <a:t>500</a:t>
            </a:r>
            <a:r>
              <a:rPr lang="en-US" dirty="0">
                <a:solidFill>
                  <a:srgbClr val="0E101A"/>
                </a:solidFill>
                <a:latin typeface="Courier New" panose="02070309020205020404" pitchFamily="49" charset="0"/>
              </a:rPr>
              <a:t>, </a:t>
            </a:r>
            <a:r>
              <a:rPr lang="en-US" dirty="0" err="1">
                <a:solidFill>
                  <a:srgbClr val="0E101A"/>
                </a:solidFill>
                <a:latin typeface="Courier New" panose="02070309020205020404" pitchFamily="49" charset="0"/>
              </a:rPr>
              <a:t>chunk_overlap</a:t>
            </a:r>
            <a:r>
              <a:rPr lang="en-US" dirty="0">
                <a:solidFill>
                  <a:srgbClr val="0E101A"/>
                </a:solidFill>
                <a:latin typeface="Courier New" panose="02070309020205020404" pitchFamily="49" charset="0"/>
              </a:rPr>
              <a:t>=</a:t>
            </a:r>
            <a:r>
              <a:rPr lang="en-US" dirty="0">
                <a:solidFill>
                  <a:srgbClr val="116644"/>
                </a:solidFill>
                <a:latin typeface="Courier New" panose="02070309020205020404" pitchFamily="49" charset="0"/>
              </a:rPr>
              <a:t>20</a:t>
            </a:r>
            <a:r>
              <a:rPr lang="en-US" dirty="0">
                <a:solidFill>
                  <a:srgbClr val="0E101A"/>
                </a:solidFill>
                <a:latin typeface="Courier New" panose="02070309020205020404" pitchFamily="49" charset="0"/>
              </a:rPr>
              <a:t>)</a:t>
            </a:r>
            <a:endParaRPr lang="en-US" dirty="0"/>
          </a:p>
        </p:txBody>
      </p:sp>
      <p:sp>
        <p:nvSpPr>
          <p:cNvPr id="11" name="Rectangle 10"/>
          <p:cNvSpPr/>
          <p:nvPr/>
        </p:nvSpPr>
        <p:spPr>
          <a:xfrm>
            <a:off x="449468" y="4258985"/>
            <a:ext cx="8541187" cy="369332"/>
          </a:xfrm>
          <a:prstGeom prst="rect">
            <a:avLst/>
          </a:prstGeom>
        </p:spPr>
        <p:txBody>
          <a:bodyPr wrap="square">
            <a:spAutoFit/>
          </a:bodyPr>
          <a:lstStyle/>
          <a:p>
            <a:r>
              <a:rPr lang="en-US" dirty="0" err="1">
                <a:solidFill>
                  <a:srgbClr val="0E101A"/>
                </a:solidFill>
                <a:latin typeface="Courier New" panose="02070309020205020404" pitchFamily="49" charset="0"/>
              </a:rPr>
              <a:t>llm</a:t>
            </a:r>
            <a:r>
              <a:rPr lang="en-US" dirty="0">
                <a:solidFill>
                  <a:srgbClr val="0E101A"/>
                </a:solidFill>
                <a:latin typeface="Courier New" panose="02070309020205020404" pitchFamily="49" charset="0"/>
              </a:rPr>
              <a:t> = </a:t>
            </a:r>
            <a:r>
              <a:rPr lang="en-US" dirty="0" smtClean="0">
                <a:solidFill>
                  <a:srgbClr val="0E101A"/>
                </a:solidFill>
                <a:latin typeface="Courier New" panose="02070309020205020404" pitchFamily="49" charset="0"/>
              </a:rPr>
              <a:t>ChatOpenAI(model=</a:t>
            </a:r>
            <a:r>
              <a:rPr lang="en-US" dirty="0">
                <a:solidFill>
                  <a:srgbClr val="A31515"/>
                </a:solidFill>
                <a:latin typeface="Courier New" panose="02070309020205020404" pitchFamily="49" charset="0"/>
              </a:rPr>
              <a:t>"gpt-3.5-turbo</a:t>
            </a:r>
            <a:r>
              <a:rPr lang="en-US" dirty="0" smtClean="0">
                <a:solidFill>
                  <a:srgbClr val="A31515"/>
                </a:solidFill>
                <a:latin typeface="Courier New" panose="02070309020205020404" pitchFamily="49" charset="0"/>
              </a:rPr>
              <a:t>"</a:t>
            </a:r>
            <a:r>
              <a:rPr lang="en-US" dirty="0" smtClean="0">
                <a:solidFill>
                  <a:srgbClr val="0E101A"/>
                </a:solidFill>
                <a:latin typeface="Courier New" panose="02070309020205020404" pitchFamily="49" charset="0"/>
              </a:rPr>
              <a:t>, temperature=</a:t>
            </a:r>
            <a:r>
              <a:rPr lang="en-US" dirty="0" smtClean="0">
                <a:solidFill>
                  <a:srgbClr val="116644"/>
                </a:solidFill>
                <a:latin typeface="Courier New" panose="02070309020205020404" pitchFamily="49" charset="0"/>
              </a:rPr>
              <a:t>0.9</a:t>
            </a:r>
            <a:r>
              <a:rPr lang="en-US" dirty="0">
                <a:solidFill>
                  <a:srgbClr val="0E101A"/>
                </a:solidFill>
                <a:latin typeface="Courier New" panose="02070309020205020404" pitchFamily="49" charset="0"/>
              </a:rPr>
              <a:t>)</a:t>
            </a:r>
            <a:endParaRPr lang="en-US" dirty="0"/>
          </a:p>
        </p:txBody>
      </p:sp>
      <p:sp>
        <p:nvSpPr>
          <p:cNvPr id="12" name="Rectangle 11"/>
          <p:cNvSpPr/>
          <p:nvPr/>
        </p:nvSpPr>
        <p:spPr>
          <a:xfrm>
            <a:off x="449468" y="4818097"/>
            <a:ext cx="4871847" cy="369332"/>
          </a:xfrm>
          <a:prstGeom prst="rect">
            <a:avLst/>
          </a:prstGeom>
        </p:spPr>
        <p:txBody>
          <a:bodyPr wrap="none">
            <a:spAutoFit/>
          </a:bodyPr>
          <a:lstStyle/>
          <a:p>
            <a:r>
              <a:rPr lang="en-US" dirty="0">
                <a:solidFill>
                  <a:srgbClr val="0E101A"/>
                </a:solidFill>
                <a:latin typeface="Courier New" panose="02070309020205020404" pitchFamily="49" charset="0"/>
              </a:rPr>
              <a:t>retriever=</a:t>
            </a:r>
            <a:r>
              <a:rPr lang="en-US" dirty="0" err="1">
                <a:solidFill>
                  <a:srgbClr val="0E101A"/>
                </a:solidFill>
                <a:latin typeface="Courier New" panose="02070309020205020404" pitchFamily="49" charset="0"/>
              </a:rPr>
              <a:t>docsearch.as_retriever</a:t>
            </a:r>
            <a:r>
              <a:rPr lang="en-US" dirty="0">
                <a:solidFill>
                  <a:srgbClr val="0E101A"/>
                </a:solidFill>
                <a:latin typeface="Courier New" panose="02070309020205020404" pitchFamily="49" charset="0"/>
              </a:rPr>
              <a:t>()</a:t>
            </a:r>
            <a:endParaRPr lang="en-US" dirty="0"/>
          </a:p>
        </p:txBody>
      </p:sp>
    </p:spTree>
    <p:extLst>
      <p:ext uri="{BB962C8B-B14F-4D97-AF65-F5344CB8AC3E}">
        <p14:creationId xmlns:p14="http://schemas.microsoft.com/office/powerpoint/2010/main" val="33482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1</a:t>
            </a:r>
            <a:r>
              <a:rPr lang="en-US" baseline="30000" dirty="0" smtClean="0"/>
              <a:t>st</a:t>
            </a:r>
            <a:r>
              <a:rPr lang="en-US" dirty="0" smtClean="0"/>
              <a:t> </a:t>
            </a:r>
            <a:r>
              <a:rPr lang="en-US" dirty="0" err="1" smtClean="0"/>
              <a:t>ChatBot</a:t>
            </a:r>
            <a:r>
              <a:rPr lang="en-US" dirty="0" smtClean="0"/>
              <a:t> Version</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16863"/>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a:t>Performance </a:t>
            </a:r>
            <a:r>
              <a:rPr lang="en-US" altLang="ko-KR" sz="2800" b="1" dirty="0" smtClean="0"/>
              <a:t>Evaluation</a:t>
            </a:r>
            <a:endParaRPr lang="en-US" altLang="ko-KR" sz="2800" dirty="0" smtClean="0"/>
          </a:p>
          <a:p>
            <a:pPr marL="0" indent="0">
              <a:lnSpc>
                <a:spcPct val="100000"/>
              </a:lnSpc>
              <a:buNone/>
            </a:pPr>
            <a:r>
              <a:rPr lang="en-US" altLang="ko-KR" sz="2400" dirty="0" smtClean="0"/>
              <a:t>After </a:t>
            </a:r>
            <a:r>
              <a:rPr lang="en-US" altLang="ko-KR" sz="2400" dirty="0"/>
              <a:t>conducting </a:t>
            </a:r>
            <a:r>
              <a:rPr lang="en-US" altLang="ko-KR" sz="2400" b="1" dirty="0"/>
              <a:t>68 </a:t>
            </a:r>
            <a:r>
              <a:rPr lang="en-US" altLang="ko-KR" sz="2400" dirty="0"/>
              <a:t>chat sessions that included chat </a:t>
            </a:r>
            <a:r>
              <a:rPr lang="en-US" altLang="ko-KR" sz="2400" dirty="0" smtClean="0"/>
              <a:t>history:</a:t>
            </a:r>
            <a:endParaRPr lang="en-US" sz="2800" dirty="0"/>
          </a:p>
        </p:txBody>
      </p:sp>
      <p:sp>
        <p:nvSpPr>
          <p:cNvPr id="7" name="Rectangle 6"/>
          <p:cNvSpPr/>
          <p:nvPr/>
        </p:nvSpPr>
        <p:spPr>
          <a:xfrm>
            <a:off x="3125495" y="3036024"/>
            <a:ext cx="3754602" cy="2308324"/>
          </a:xfrm>
          <a:prstGeom prst="rect">
            <a:avLst/>
          </a:prstGeom>
        </p:spPr>
        <p:txBody>
          <a:bodyPr wrap="square">
            <a:spAutoFit/>
          </a:bodyPr>
          <a:lstStyle/>
          <a:p>
            <a:pPr marL="457200"/>
            <a:r>
              <a:rPr lang="en-US" sz="2400" b="1" dirty="0">
                <a:solidFill>
                  <a:srgbClr val="212121"/>
                </a:solidFill>
                <a:latin typeface="Courier New" panose="02070309020205020404" pitchFamily="49" charset="0"/>
              </a:rPr>
              <a:t>Precision: 1.00</a:t>
            </a:r>
            <a:endParaRPr lang="en-US" sz="2400" dirty="0"/>
          </a:p>
          <a:p>
            <a:pPr marL="457200"/>
            <a:r>
              <a:rPr lang="en-US" sz="2400" b="1" dirty="0">
                <a:solidFill>
                  <a:srgbClr val="212121"/>
                </a:solidFill>
                <a:latin typeface="Courier New" panose="02070309020205020404" pitchFamily="49" charset="0"/>
              </a:rPr>
              <a:t>Recall: </a:t>
            </a:r>
            <a:r>
              <a:rPr lang="en-US" sz="2400" b="1" dirty="0" smtClean="0">
                <a:solidFill>
                  <a:srgbClr val="212121"/>
                </a:solidFill>
                <a:latin typeface="Courier New" panose="02070309020205020404" pitchFamily="49" charset="0"/>
              </a:rPr>
              <a:t>0.5735</a:t>
            </a:r>
            <a:endParaRPr lang="en-US" sz="2400" dirty="0"/>
          </a:p>
          <a:p>
            <a:pPr marL="457200"/>
            <a:r>
              <a:rPr lang="en-US" sz="2400" b="1" dirty="0">
                <a:solidFill>
                  <a:srgbClr val="212121"/>
                </a:solidFill>
                <a:latin typeface="Courier New" panose="02070309020205020404" pitchFamily="49" charset="0"/>
              </a:rPr>
              <a:t>F1-score: </a:t>
            </a:r>
            <a:r>
              <a:rPr lang="en-US" sz="2400" b="1" dirty="0" smtClean="0">
                <a:solidFill>
                  <a:srgbClr val="212121"/>
                </a:solidFill>
                <a:latin typeface="Courier New" panose="02070309020205020404" pitchFamily="49" charset="0"/>
              </a:rPr>
              <a:t>0.729</a:t>
            </a:r>
            <a:endParaRPr lang="en-US" sz="2400" dirty="0"/>
          </a:p>
          <a:p>
            <a:pPr marL="457200"/>
            <a:r>
              <a:rPr lang="en-US" sz="2400" b="1" dirty="0">
                <a:solidFill>
                  <a:srgbClr val="212121"/>
                </a:solidFill>
                <a:latin typeface="Courier New" panose="02070309020205020404" pitchFamily="49" charset="0"/>
              </a:rPr>
              <a:t>Confusion Matrix:</a:t>
            </a:r>
            <a:endParaRPr lang="en-US" sz="2400" dirty="0"/>
          </a:p>
          <a:p>
            <a:pPr marL="457200"/>
            <a:r>
              <a:rPr lang="en-US" sz="2400" b="1" dirty="0">
                <a:solidFill>
                  <a:srgbClr val="212121"/>
                </a:solidFill>
                <a:latin typeface="Courier New" panose="02070309020205020404" pitchFamily="49" charset="0"/>
              </a:rPr>
              <a:t>[[ 0  0]</a:t>
            </a:r>
            <a:endParaRPr lang="en-US" sz="2400" dirty="0"/>
          </a:p>
          <a:p>
            <a:pPr marL="457200"/>
            <a:r>
              <a:rPr lang="en-US" sz="2400" b="1" dirty="0">
                <a:solidFill>
                  <a:srgbClr val="212121"/>
                </a:solidFill>
                <a:latin typeface="Courier New" panose="02070309020205020404" pitchFamily="49" charset="0"/>
              </a:rPr>
              <a:t> [29 39</a:t>
            </a:r>
            <a:r>
              <a:rPr lang="en-US" sz="2400" b="1" dirty="0" smtClean="0">
                <a:solidFill>
                  <a:srgbClr val="212121"/>
                </a:solidFill>
                <a:latin typeface="Courier New" panose="02070309020205020404" pitchFamily="49" charset="0"/>
              </a:rPr>
              <a:t>]]</a:t>
            </a:r>
            <a:endParaRPr lang="en-US" sz="2400" dirty="0"/>
          </a:p>
        </p:txBody>
      </p:sp>
      <p:grpSp>
        <p:nvGrpSpPr>
          <p:cNvPr id="9" name="Group 8"/>
          <p:cNvGrpSpPr/>
          <p:nvPr/>
        </p:nvGrpSpPr>
        <p:grpSpPr>
          <a:xfrm>
            <a:off x="2638177" y="5038092"/>
            <a:ext cx="4163767" cy="1443999"/>
            <a:chOff x="2190435" y="4657729"/>
            <a:chExt cx="5064552" cy="1840446"/>
          </a:xfrm>
        </p:grpSpPr>
        <p:pic>
          <p:nvPicPr>
            <p:cNvPr id="1026" name="Picture 2" descr="Tập tin:Icon of Zalo.svg – Wikipedia tiếng Việ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0435" y="4790941"/>
              <a:ext cx="1574022" cy="1574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69 AUD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035" y="4657729"/>
              <a:ext cx="2081952" cy="18404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167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1</a:t>
            </a:r>
            <a:r>
              <a:rPr lang="en-US" baseline="30000" dirty="0" smtClean="0"/>
              <a:t>st</a:t>
            </a:r>
            <a:r>
              <a:rPr lang="en-US" dirty="0" smtClean="0"/>
              <a:t> </a:t>
            </a:r>
            <a:r>
              <a:rPr lang="en-US" dirty="0" err="1" smtClean="0"/>
              <a:t>ChatBot</a:t>
            </a:r>
            <a:r>
              <a:rPr lang="en-US" dirty="0" smtClean="0"/>
              <a:t> Version</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a:t>Observation</a:t>
            </a:r>
            <a:r>
              <a:rPr lang="en-US" altLang="ko-KR" sz="2400" dirty="0" smtClean="0"/>
              <a:t>:</a:t>
            </a:r>
            <a:endParaRPr lang="en-US" sz="2400" dirty="0"/>
          </a:p>
        </p:txBody>
      </p:sp>
      <p:sp>
        <p:nvSpPr>
          <p:cNvPr id="12"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710903"/>
            <a:ext cx="9106656" cy="110124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Understanding the Premise / </a:t>
            </a:r>
            <a:r>
              <a:rPr lang="en-US" altLang="ko-KR" sz="2400" b="1" dirty="0" smtClean="0"/>
              <a:t>Roleplay: </a:t>
            </a:r>
            <a:r>
              <a:rPr lang="en-US" altLang="ko-KR" sz="2400" dirty="0"/>
              <a:t>The bot </a:t>
            </a:r>
            <a:r>
              <a:rPr lang="en-US" altLang="ko-KR" sz="2400" u="sng" dirty="0"/>
              <a:t>failed to grasp </a:t>
            </a:r>
            <a:r>
              <a:rPr lang="en-US" altLang="ko-KR" sz="2400" dirty="0"/>
              <a:t>the </a:t>
            </a:r>
            <a:r>
              <a:rPr lang="en-US" altLang="ko-KR" sz="2400" u="sng" dirty="0"/>
              <a:t>established premise</a:t>
            </a:r>
            <a:r>
              <a:rPr lang="en-US" altLang="ko-KR" sz="2400" dirty="0"/>
              <a:t>, resulting in incorrect responses that did not align with the intended scenario.</a:t>
            </a:r>
            <a:endParaRPr lang="en-US" sz="2400" dirty="0"/>
          </a:p>
        </p:txBody>
      </p:sp>
      <p:sp>
        <p:nvSpPr>
          <p:cNvPr id="13" name="텍스트 개체 틀 6">
            <a:extLst>
              <a:ext uri="{FF2B5EF4-FFF2-40B4-BE49-F238E27FC236}">
                <a16:creationId xmlns="" xmlns:a16="http://schemas.microsoft.com/office/drawing/2014/main" id="{7F0A29DC-6AF4-A623-15AC-65D2167D3812}"/>
              </a:ext>
            </a:extLst>
          </p:cNvPr>
          <p:cNvSpPr txBox="1">
            <a:spLocks/>
          </p:cNvSpPr>
          <p:nvPr/>
        </p:nvSpPr>
        <p:spPr>
          <a:xfrm>
            <a:off x="449468" y="3885364"/>
            <a:ext cx="9106656" cy="1189716"/>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Chat History Integration</a:t>
            </a:r>
            <a:r>
              <a:rPr lang="en-US" altLang="ko-KR" sz="2400" dirty="0"/>
              <a:t>: There were </a:t>
            </a:r>
            <a:r>
              <a:rPr lang="en-US" altLang="ko-KR" sz="2400" u="sng" dirty="0"/>
              <a:t>shortcomings</a:t>
            </a:r>
            <a:r>
              <a:rPr lang="en-US" altLang="ko-KR" sz="2400" dirty="0"/>
              <a:t> in how the bot followed the </a:t>
            </a:r>
            <a:r>
              <a:rPr lang="en-US" altLang="ko-KR" sz="2400" u="sng" dirty="0"/>
              <a:t>chat </a:t>
            </a:r>
            <a:r>
              <a:rPr lang="en-US" altLang="ko-KR" sz="2400" u="sng" dirty="0" smtClean="0"/>
              <a:t>history</a:t>
            </a:r>
            <a:r>
              <a:rPr lang="en-US" altLang="ko-KR" sz="2400" dirty="0" smtClean="0"/>
              <a:t>, responding irrelevantly </a:t>
            </a:r>
            <a:r>
              <a:rPr lang="en-US" altLang="ko-KR" sz="2400" dirty="0"/>
              <a:t>to previous conversations.</a:t>
            </a:r>
          </a:p>
        </p:txBody>
      </p:sp>
      <p:sp>
        <p:nvSpPr>
          <p:cNvPr id="14" name="텍스트 개체 틀 6">
            <a:extLst>
              <a:ext uri="{FF2B5EF4-FFF2-40B4-BE49-F238E27FC236}">
                <a16:creationId xmlns="" xmlns:a16="http://schemas.microsoft.com/office/drawing/2014/main" id="{7F0A29DC-6AF4-A623-15AC-65D2167D3812}"/>
              </a:ext>
            </a:extLst>
          </p:cNvPr>
          <p:cNvSpPr txBox="1">
            <a:spLocks/>
          </p:cNvSpPr>
          <p:nvPr/>
        </p:nvSpPr>
        <p:spPr>
          <a:xfrm>
            <a:off x="449468" y="5148299"/>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Semantic Accuracy</a:t>
            </a:r>
            <a:r>
              <a:rPr lang="en-US" altLang="ko-KR" sz="2400" dirty="0"/>
              <a:t>: The bot often delivered </a:t>
            </a:r>
            <a:r>
              <a:rPr lang="en-US" altLang="ko-KR" sz="2400" u="sng" dirty="0"/>
              <a:t>semantically incorrect</a:t>
            </a:r>
            <a:r>
              <a:rPr lang="en-US" altLang="ko-KR" sz="2400" dirty="0"/>
              <a:t> responses, leading to confusion among users.</a:t>
            </a:r>
            <a:endParaRPr lang="en-US" sz="2400" dirty="0"/>
          </a:p>
        </p:txBody>
      </p:sp>
    </p:spTree>
    <p:extLst>
      <p:ext uri="{BB962C8B-B14F-4D97-AF65-F5344CB8AC3E}">
        <p14:creationId xmlns:p14="http://schemas.microsoft.com/office/powerpoint/2010/main" val="220323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2</a:t>
            </a:r>
            <a:r>
              <a:rPr lang="en-US" baseline="30000" dirty="0" smtClean="0"/>
              <a:t>nd</a:t>
            </a:r>
            <a:r>
              <a:rPr lang="en-US" dirty="0" smtClean="0"/>
              <a:t> </a:t>
            </a:r>
            <a:r>
              <a:rPr lang="en-US" dirty="0" err="1" smtClean="0"/>
              <a:t>ChatBot</a:t>
            </a:r>
            <a:r>
              <a:rPr lang="en-US" dirty="0" smtClean="0"/>
              <a:t> Version - </a:t>
            </a:r>
            <a:r>
              <a:rPr lang="en-US" altLang="en-US" b="1" dirty="0"/>
              <a:t>Major Adjustments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888185"/>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dirty="0"/>
              <a:t>After persistent issues persisted through over </a:t>
            </a:r>
            <a:r>
              <a:rPr lang="en-US" altLang="ko-KR" sz="2800" b="1" dirty="0"/>
              <a:t>60</a:t>
            </a:r>
            <a:r>
              <a:rPr lang="en-US" altLang="ko-KR" sz="2800" dirty="0"/>
              <a:t> chat </a:t>
            </a:r>
            <a:r>
              <a:rPr lang="en-US" altLang="ko-KR" sz="2800" dirty="0" smtClean="0"/>
              <a:t>sessions, we realized:</a:t>
            </a:r>
            <a:endParaRPr lang="en-US" sz="2400" dirty="0"/>
          </a:p>
        </p:txBody>
      </p:sp>
      <p:sp>
        <p:nvSpPr>
          <p:cNvPr id="13" name="텍스트 개체 틀 6">
            <a:extLst>
              <a:ext uri="{FF2B5EF4-FFF2-40B4-BE49-F238E27FC236}">
                <a16:creationId xmlns="" xmlns:a16="http://schemas.microsoft.com/office/drawing/2014/main" id="{7F0A29DC-6AF4-A623-15AC-65D2167D3812}"/>
              </a:ext>
            </a:extLst>
          </p:cNvPr>
          <p:cNvSpPr txBox="1">
            <a:spLocks/>
          </p:cNvSpPr>
          <p:nvPr/>
        </p:nvSpPr>
        <p:spPr>
          <a:xfrm>
            <a:off x="449468" y="3239394"/>
            <a:ext cx="9106656" cy="84523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a:t>Despite </a:t>
            </a:r>
            <a:r>
              <a:rPr lang="en-US" altLang="ko-KR" sz="2400" u="sng" dirty="0"/>
              <a:t>numerous prompt adjustments</a:t>
            </a:r>
            <a:r>
              <a:rPr lang="en-US" altLang="ko-KR" sz="2400" dirty="0"/>
              <a:t>, </a:t>
            </a:r>
            <a:r>
              <a:rPr lang="en-US" altLang="ko-KR" sz="2400" u="sng" dirty="0"/>
              <a:t>no</a:t>
            </a:r>
            <a:r>
              <a:rPr lang="en-US" altLang="ko-KR" sz="2400" dirty="0"/>
              <a:t> significant </a:t>
            </a:r>
            <a:r>
              <a:rPr lang="en-US" altLang="ko-KR" sz="2400" u="sng" dirty="0"/>
              <a:t>improvements</a:t>
            </a:r>
            <a:r>
              <a:rPr lang="en-US" altLang="ko-KR" sz="2400" dirty="0"/>
              <a:t> were observed.</a:t>
            </a:r>
          </a:p>
        </p:txBody>
      </p:sp>
      <p:sp>
        <p:nvSpPr>
          <p:cNvPr id="14" name="텍스트 개체 틀 6">
            <a:extLst>
              <a:ext uri="{FF2B5EF4-FFF2-40B4-BE49-F238E27FC236}">
                <a16:creationId xmlns="" xmlns:a16="http://schemas.microsoft.com/office/drawing/2014/main" id="{7F0A29DC-6AF4-A623-15AC-65D2167D3812}"/>
              </a:ext>
            </a:extLst>
          </p:cNvPr>
          <p:cNvSpPr txBox="1">
            <a:spLocks/>
          </p:cNvSpPr>
          <p:nvPr/>
        </p:nvSpPr>
        <p:spPr>
          <a:xfrm>
            <a:off x="449468" y="4294014"/>
            <a:ext cx="9106656" cy="111511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a:t>It turned out that the </a:t>
            </a:r>
            <a:r>
              <a:rPr lang="en-US" altLang="ko-KR" sz="2400" u="sng" dirty="0"/>
              <a:t>code configuration errors </a:t>
            </a:r>
            <a:r>
              <a:rPr lang="en-US" altLang="ko-KR" sz="2400" u="sng" dirty="0" smtClean="0"/>
              <a:t>hindered</a:t>
            </a:r>
            <a:r>
              <a:rPr lang="en-US" altLang="ko-KR" sz="2400" dirty="0" smtClean="0"/>
              <a:t> the </a:t>
            </a:r>
            <a:r>
              <a:rPr lang="en-US" altLang="ko-KR" sz="2400" dirty="0"/>
              <a:t>integration of the RAG system with our existing </a:t>
            </a:r>
            <a:r>
              <a:rPr lang="en-US" altLang="ko-KR" sz="2400" u="sng" dirty="0" smtClean="0"/>
              <a:t>premises</a:t>
            </a:r>
            <a:r>
              <a:rPr lang="en-US" altLang="ko-KR" sz="2400" dirty="0" smtClean="0"/>
              <a:t> </a:t>
            </a:r>
            <a:r>
              <a:rPr lang="en-US" altLang="ko-KR" sz="2400" dirty="0"/>
              <a:t>and </a:t>
            </a:r>
            <a:r>
              <a:rPr lang="en-US" altLang="ko-KR" sz="2400" u="sng" dirty="0"/>
              <a:t>chat </a:t>
            </a:r>
            <a:r>
              <a:rPr lang="en-US" altLang="ko-KR" sz="2400" u="sng" dirty="0" smtClean="0"/>
              <a:t>history</a:t>
            </a:r>
            <a:r>
              <a:rPr lang="en-US" altLang="ko-KR" sz="2400" dirty="0" smtClean="0"/>
              <a:t>.</a:t>
            </a:r>
            <a:endParaRPr lang="en-US" sz="2400" dirty="0"/>
          </a:p>
        </p:txBody>
      </p:sp>
    </p:spTree>
    <p:extLst>
      <p:ext uri="{BB962C8B-B14F-4D97-AF65-F5344CB8AC3E}">
        <p14:creationId xmlns:p14="http://schemas.microsoft.com/office/powerpoint/2010/main" val="400749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2</a:t>
            </a:r>
            <a:r>
              <a:rPr lang="en-US" baseline="30000" dirty="0"/>
              <a:t>nd</a:t>
            </a:r>
            <a:r>
              <a:rPr lang="en-US" dirty="0" smtClean="0"/>
              <a:t> </a:t>
            </a:r>
            <a:r>
              <a:rPr lang="en-US" dirty="0" err="1" smtClean="0"/>
              <a:t>ChatBot</a:t>
            </a:r>
            <a:r>
              <a:rPr lang="en-US" dirty="0" smtClean="0"/>
              <a:t> Version - </a:t>
            </a:r>
            <a:r>
              <a:rPr lang="en-US" altLang="en-US" b="1" dirty="0"/>
              <a:t>Major Adjustments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a:t>Key Adjustments Made</a:t>
            </a:r>
            <a:endParaRPr lang="en-US" sz="2400" b="1" dirty="0"/>
          </a:p>
        </p:txBody>
      </p:sp>
      <p:sp>
        <p:nvSpPr>
          <p:cNvPr id="13"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854626"/>
            <a:ext cx="9106656" cy="84523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Improved RAG Initialization</a:t>
            </a:r>
            <a:r>
              <a:rPr lang="en-US" altLang="ko-KR" sz="2400" dirty="0"/>
              <a:t>: </a:t>
            </a:r>
            <a:r>
              <a:rPr lang="en-US" altLang="ko-KR" sz="2400" u="sng" dirty="0"/>
              <a:t>Enhanced the </a:t>
            </a:r>
            <a:r>
              <a:rPr lang="en-US" altLang="ko-KR" sz="2400" u="sng" dirty="0" smtClean="0"/>
              <a:t>RAG</a:t>
            </a:r>
            <a:r>
              <a:rPr lang="en-US" altLang="ko-KR" sz="2400" dirty="0" smtClean="0"/>
              <a:t>, better </a:t>
            </a:r>
            <a:r>
              <a:rPr lang="en-US" altLang="ko-KR" sz="2400" dirty="0"/>
              <a:t>configuration </a:t>
            </a:r>
            <a:r>
              <a:rPr lang="en-US" altLang="ko-KR" sz="2400" dirty="0" smtClean="0"/>
              <a:t>for </a:t>
            </a:r>
            <a:r>
              <a:rPr lang="en-US" altLang="ko-KR" sz="2400" u="sng" dirty="0"/>
              <a:t>input and output paraphrasing</a:t>
            </a:r>
            <a:r>
              <a:rPr lang="en-US" altLang="ko-KR" sz="2400" dirty="0"/>
              <a:t>.</a:t>
            </a:r>
          </a:p>
        </p:txBody>
      </p:sp>
      <p:sp>
        <p:nvSpPr>
          <p:cNvPr id="14" name="텍스트 개체 틀 6">
            <a:extLst>
              <a:ext uri="{FF2B5EF4-FFF2-40B4-BE49-F238E27FC236}">
                <a16:creationId xmlns="" xmlns:a16="http://schemas.microsoft.com/office/drawing/2014/main" id="{7F0A29DC-6AF4-A623-15AC-65D2167D3812}"/>
              </a:ext>
            </a:extLst>
          </p:cNvPr>
          <p:cNvSpPr txBox="1">
            <a:spLocks/>
          </p:cNvSpPr>
          <p:nvPr/>
        </p:nvSpPr>
        <p:spPr>
          <a:xfrm>
            <a:off x="449468" y="3760356"/>
            <a:ext cx="9106656" cy="846379"/>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Optimized chunk size</a:t>
            </a:r>
            <a:r>
              <a:rPr lang="en-US" altLang="ko-KR" sz="2400" dirty="0"/>
              <a:t>: Determined the </a:t>
            </a:r>
            <a:r>
              <a:rPr lang="en-US" altLang="ko-KR" sz="2400" u="sng" dirty="0"/>
              <a:t>optimal </a:t>
            </a:r>
            <a:r>
              <a:rPr lang="en-US" altLang="ko-KR" sz="2400" u="sng" dirty="0" smtClean="0"/>
              <a:t>chunk size</a:t>
            </a:r>
            <a:r>
              <a:rPr lang="en-US" altLang="ko-KR" sz="2400" dirty="0" smtClean="0"/>
              <a:t> </a:t>
            </a:r>
            <a:r>
              <a:rPr lang="en-US" altLang="ko-KR" sz="2400" dirty="0"/>
              <a:t>by calculating the </a:t>
            </a:r>
            <a:r>
              <a:rPr lang="en-US" altLang="ko-KR" sz="2400" u="sng" dirty="0"/>
              <a:t>average character count per </a:t>
            </a:r>
            <a:r>
              <a:rPr lang="en-US" altLang="ko-KR" sz="2400" u="sng" dirty="0" smtClean="0"/>
              <a:t>sentence</a:t>
            </a:r>
            <a:r>
              <a:rPr lang="en-US" altLang="ko-KR" sz="2400" dirty="0" smtClean="0"/>
              <a:t>.</a:t>
            </a:r>
            <a:endParaRPr lang="en-US" sz="2400" dirty="0"/>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449468" y="4667228"/>
            <a:ext cx="8663357" cy="111511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Incorporated Reinforcement Learning</a:t>
            </a:r>
            <a:r>
              <a:rPr lang="en-US" altLang="ko-KR" sz="2400" dirty="0"/>
              <a:t>: Implemented </a:t>
            </a:r>
            <a:r>
              <a:rPr lang="en-US" altLang="ko-KR" sz="2400" u="sng" dirty="0" smtClean="0"/>
              <a:t>user </a:t>
            </a:r>
            <a:r>
              <a:rPr lang="en-US" altLang="ko-KR" sz="2400" u="sng" dirty="0"/>
              <a:t>feedback</a:t>
            </a:r>
            <a:r>
              <a:rPr lang="en-US" altLang="ko-KR" sz="2400" dirty="0"/>
              <a:t> on each incorrect response </a:t>
            </a:r>
            <a:r>
              <a:rPr lang="en-US" altLang="ko-KR" sz="2400" u="sng" dirty="0"/>
              <a:t>during </a:t>
            </a:r>
            <a:r>
              <a:rPr lang="en-US" altLang="ko-KR" sz="2400" u="sng" dirty="0" smtClean="0"/>
              <a:t>testing</a:t>
            </a:r>
            <a:r>
              <a:rPr lang="en-US" altLang="ko-KR" sz="2400" dirty="0" smtClean="0"/>
              <a:t> for </a:t>
            </a:r>
            <a:r>
              <a:rPr lang="en-US" altLang="ko-KR" sz="2400" u="sng" dirty="0"/>
              <a:t>dynamic adjustments</a:t>
            </a:r>
            <a:r>
              <a:rPr lang="en-US" altLang="ko-KR" sz="2400" dirty="0"/>
              <a:t>.</a:t>
            </a:r>
            <a:endParaRPr lang="en-US" sz="2400" dirty="0"/>
          </a:p>
        </p:txBody>
      </p:sp>
    </p:spTree>
    <p:extLst>
      <p:ext uri="{BB962C8B-B14F-4D97-AF65-F5344CB8AC3E}">
        <p14:creationId xmlns:p14="http://schemas.microsoft.com/office/powerpoint/2010/main" val="19840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2</a:t>
            </a:r>
            <a:r>
              <a:rPr lang="en-US" baseline="30000" dirty="0"/>
              <a:t>nd</a:t>
            </a:r>
            <a:r>
              <a:rPr lang="en-US" dirty="0" smtClean="0"/>
              <a:t> </a:t>
            </a:r>
            <a:r>
              <a:rPr lang="en-US" dirty="0" err="1"/>
              <a:t>ChatBot</a:t>
            </a:r>
            <a:r>
              <a:rPr lang="en-US" dirty="0"/>
              <a:t> Version - </a:t>
            </a:r>
            <a:r>
              <a:rPr lang="en-US" altLang="en-US" b="1" dirty="0"/>
              <a:t>Major Adjustments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16863"/>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a:t>Performance </a:t>
            </a:r>
            <a:r>
              <a:rPr lang="en-US" altLang="ko-KR" sz="2800" b="1" dirty="0" smtClean="0"/>
              <a:t>Evaluation</a:t>
            </a:r>
          </a:p>
          <a:p>
            <a:pPr marL="0" indent="0">
              <a:lnSpc>
                <a:spcPct val="100000"/>
              </a:lnSpc>
              <a:buNone/>
            </a:pPr>
            <a:r>
              <a:rPr lang="en-US" altLang="ko-KR" sz="2400" dirty="0"/>
              <a:t>After implementing these changes, we conducted </a:t>
            </a:r>
            <a:r>
              <a:rPr lang="en-US" altLang="ko-KR" sz="2400" b="1" dirty="0"/>
              <a:t>189</a:t>
            </a:r>
            <a:r>
              <a:rPr lang="en-US" altLang="ko-KR" sz="2400" dirty="0"/>
              <a:t> chat sessions that included chat </a:t>
            </a:r>
            <a:r>
              <a:rPr lang="en-US" altLang="ko-KR" sz="2400" dirty="0" smtClean="0"/>
              <a:t>history:</a:t>
            </a:r>
            <a:endParaRPr lang="en-US" sz="2400" b="1" dirty="0"/>
          </a:p>
        </p:txBody>
      </p:sp>
      <p:sp>
        <p:nvSpPr>
          <p:cNvPr id="7" name="Rectangle 6"/>
          <p:cNvSpPr/>
          <p:nvPr/>
        </p:nvSpPr>
        <p:spPr>
          <a:xfrm>
            <a:off x="2600188" y="3701049"/>
            <a:ext cx="4239746" cy="2677656"/>
          </a:xfrm>
          <a:prstGeom prst="rect">
            <a:avLst/>
          </a:prstGeom>
        </p:spPr>
        <p:txBody>
          <a:bodyPr wrap="square">
            <a:spAutoFit/>
          </a:bodyPr>
          <a:lstStyle/>
          <a:p>
            <a:pPr marL="914400"/>
            <a:r>
              <a:rPr lang="en-US" sz="2400" b="1" dirty="0" smtClean="0">
                <a:solidFill>
                  <a:srgbClr val="212121"/>
                </a:solidFill>
                <a:latin typeface="Courier New" panose="02070309020205020404" pitchFamily="49" charset="0"/>
              </a:rPr>
              <a:t>Precision: 1.00</a:t>
            </a:r>
            <a:endParaRPr lang="en-US" sz="2400" dirty="0" smtClean="0"/>
          </a:p>
          <a:p>
            <a:pPr marL="914400"/>
            <a:r>
              <a:rPr lang="en-US" sz="2400" b="1" dirty="0" smtClean="0">
                <a:solidFill>
                  <a:srgbClr val="212121"/>
                </a:solidFill>
                <a:latin typeface="Courier New" panose="02070309020205020404" pitchFamily="49" charset="0"/>
              </a:rPr>
              <a:t>Recall</a:t>
            </a:r>
            <a:r>
              <a:rPr lang="en-US" sz="2400" b="1" dirty="0">
                <a:solidFill>
                  <a:srgbClr val="212121"/>
                </a:solidFill>
                <a:latin typeface="Courier New" panose="02070309020205020404" pitchFamily="49" charset="0"/>
              </a:rPr>
              <a:t>: </a:t>
            </a:r>
            <a:r>
              <a:rPr lang="en-US" sz="2400" b="1" dirty="0" smtClean="0">
                <a:solidFill>
                  <a:srgbClr val="212121"/>
                </a:solidFill>
                <a:latin typeface="Courier New" panose="02070309020205020404" pitchFamily="49" charset="0"/>
              </a:rPr>
              <a:t>0.8377</a:t>
            </a:r>
          </a:p>
          <a:p>
            <a:pPr marL="914400"/>
            <a:r>
              <a:rPr lang="en-US" sz="2400" b="1" dirty="0" smtClean="0">
                <a:solidFill>
                  <a:srgbClr val="212121"/>
                </a:solidFill>
                <a:latin typeface="Courier New" panose="02070309020205020404" pitchFamily="49" charset="0"/>
              </a:rPr>
              <a:t>F1-score: 0.9117</a:t>
            </a:r>
            <a:endParaRPr lang="en-US" sz="2400" dirty="0" smtClean="0"/>
          </a:p>
          <a:p>
            <a:pPr marL="914400"/>
            <a:r>
              <a:rPr lang="en-US" sz="2400" b="1" dirty="0" smtClean="0">
                <a:solidFill>
                  <a:srgbClr val="212121"/>
                </a:solidFill>
                <a:latin typeface="Courier New" panose="02070309020205020404" pitchFamily="49" charset="0"/>
              </a:rPr>
              <a:t>Confusion </a:t>
            </a:r>
            <a:r>
              <a:rPr lang="en-US" sz="2400" b="1" dirty="0">
                <a:solidFill>
                  <a:srgbClr val="212121"/>
                </a:solidFill>
                <a:latin typeface="Courier New" panose="02070309020205020404" pitchFamily="49" charset="0"/>
              </a:rPr>
              <a:t>Matrix:</a:t>
            </a:r>
            <a:endParaRPr lang="en-US" sz="2400" dirty="0"/>
          </a:p>
          <a:p>
            <a:pPr marL="914400"/>
            <a:r>
              <a:rPr lang="en-US" sz="2400" b="1" dirty="0">
                <a:solidFill>
                  <a:srgbClr val="212121"/>
                </a:solidFill>
                <a:latin typeface="Courier New" panose="02070309020205020404" pitchFamily="49" charset="0"/>
              </a:rPr>
              <a:t>[[  0   0]</a:t>
            </a:r>
            <a:endParaRPr lang="en-US" sz="2400" dirty="0"/>
          </a:p>
          <a:p>
            <a:pPr marL="914400"/>
            <a:r>
              <a:rPr lang="en-US" sz="2400" b="1" dirty="0">
                <a:solidFill>
                  <a:srgbClr val="212121"/>
                </a:solidFill>
                <a:latin typeface="Courier New" panose="02070309020205020404" pitchFamily="49" charset="0"/>
              </a:rPr>
              <a:t> [ 31 160</a:t>
            </a:r>
            <a:r>
              <a:rPr lang="en-US" sz="2400" b="1" dirty="0" smtClean="0">
                <a:solidFill>
                  <a:srgbClr val="212121"/>
                </a:solidFill>
                <a:latin typeface="Courier New" panose="02070309020205020404" pitchFamily="49" charset="0"/>
              </a:rPr>
              <a:t>]]</a:t>
            </a:r>
            <a:r>
              <a:rPr lang="en-US" sz="2400" dirty="0"/>
              <a:t/>
            </a:r>
            <a:br>
              <a:rPr lang="en-US" sz="2400" dirty="0"/>
            </a:br>
            <a:endParaRPr lang="en-US" sz="2400" dirty="0"/>
          </a:p>
        </p:txBody>
      </p:sp>
    </p:spTree>
    <p:extLst>
      <p:ext uri="{BB962C8B-B14F-4D97-AF65-F5344CB8AC3E}">
        <p14:creationId xmlns:p14="http://schemas.microsoft.com/office/powerpoint/2010/main" val="27011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2</a:t>
            </a:r>
            <a:r>
              <a:rPr lang="en-US" baseline="30000" dirty="0" smtClean="0"/>
              <a:t>nd</a:t>
            </a:r>
            <a:r>
              <a:rPr lang="en-US" dirty="0" smtClean="0"/>
              <a:t> </a:t>
            </a:r>
            <a:r>
              <a:rPr lang="en-US" dirty="0" err="1"/>
              <a:t>ChatBot</a:t>
            </a:r>
            <a:r>
              <a:rPr lang="en-US" dirty="0"/>
              <a:t> Version - </a:t>
            </a:r>
            <a:r>
              <a:rPr lang="en-US" altLang="en-US" b="1" dirty="0"/>
              <a:t>Major Adjustments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smtClean="0"/>
              <a:t>Observation</a:t>
            </a:r>
            <a:r>
              <a:rPr lang="en-US" altLang="ko-KR" sz="2400" dirty="0" smtClean="0"/>
              <a:t>: </a:t>
            </a:r>
            <a:r>
              <a:rPr lang="en-US" altLang="ko-KR" sz="2400" dirty="0"/>
              <a:t>Identifying Areas for Further Improvements</a:t>
            </a:r>
            <a:endParaRPr lang="en-US" sz="2400" dirty="0"/>
          </a:p>
        </p:txBody>
      </p:sp>
      <p:sp>
        <p:nvSpPr>
          <p:cNvPr id="12"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854626"/>
            <a:ext cx="9106656" cy="753514"/>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Handling Complex Queries</a:t>
            </a:r>
            <a:r>
              <a:rPr lang="en-US" altLang="ko-KR" sz="2400" dirty="0"/>
              <a:t>: The bot </a:t>
            </a:r>
            <a:r>
              <a:rPr lang="en-US" altLang="ko-KR" sz="2400" u="sng" dirty="0"/>
              <a:t>struggled</a:t>
            </a:r>
            <a:r>
              <a:rPr lang="en-US" altLang="ko-KR" sz="2400" dirty="0"/>
              <a:t> with </a:t>
            </a:r>
            <a:r>
              <a:rPr lang="en-US" altLang="ko-KR" sz="2400" u="sng" dirty="0"/>
              <a:t>sophisticated queries</a:t>
            </a:r>
            <a:r>
              <a:rPr lang="en-US" altLang="ko-KR" sz="2400" dirty="0"/>
              <a:t> that involved </a:t>
            </a:r>
            <a:r>
              <a:rPr lang="en-US" altLang="ko-KR" sz="2400" u="sng" dirty="0"/>
              <a:t>multiple </a:t>
            </a:r>
            <a:r>
              <a:rPr lang="en-US" altLang="ko-KR" sz="2400" u="sng" dirty="0" smtClean="0"/>
              <a:t>entities</a:t>
            </a:r>
            <a:r>
              <a:rPr lang="en-US" altLang="ko-KR" sz="2400" dirty="0" smtClean="0"/>
              <a:t>.</a:t>
            </a:r>
            <a:endParaRPr lang="en-US" sz="2400" dirty="0"/>
          </a:p>
        </p:txBody>
      </p:sp>
      <p:sp>
        <p:nvSpPr>
          <p:cNvPr id="13" name="텍스트 개체 틀 6">
            <a:extLst>
              <a:ext uri="{FF2B5EF4-FFF2-40B4-BE49-F238E27FC236}">
                <a16:creationId xmlns="" xmlns:a16="http://schemas.microsoft.com/office/drawing/2014/main" id="{7F0A29DC-6AF4-A623-15AC-65D2167D3812}"/>
              </a:ext>
            </a:extLst>
          </p:cNvPr>
          <p:cNvSpPr txBox="1">
            <a:spLocks/>
          </p:cNvSpPr>
          <p:nvPr/>
        </p:nvSpPr>
        <p:spPr>
          <a:xfrm>
            <a:off x="449468" y="3817523"/>
            <a:ext cx="9106656" cy="797222"/>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Analyzing User Needs</a:t>
            </a:r>
            <a:r>
              <a:rPr lang="en-US" altLang="ko-KR" sz="2400" dirty="0"/>
              <a:t>: The bot's performance in understanding and </a:t>
            </a:r>
            <a:r>
              <a:rPr lang="en-US" altLang="ko-KR" sz="2400" u="sng" dirty="0"/>
              <a:t>analyzing user needs </a:t>
            </a:r>
            <a:r>
              <a:rPr lang="en-US" altLang="ko-KR" sz="2400" dirty="0"/>
              <a:t>was </a:t>
            </a:r>
            <a:r>
              <a:rPr lang="en-US" altLang="ko-KR" sz="2400" u="sng" dirty="0"/>
              <a:t>suboptimal</a:t>
            </a:r>
            <a:r>
              <a:rPr lang="en-US" altLang="ko-KR" sz="2400" dirty="0" smtClean="0"/>
              <a:t>.</a:t>
            </a:r>
            <a:endParaRPr lang="en-US" altLang="ko-KR" sz="2400" dirty="0"/>
          </a:p>
        </p:txBody>
      </p:sp>
    </p:spTree>
    <p:extLst>
      <p:ext uri="{BB962C8B-B14F-4D97-AF65-F5344CB8AC3E}">
        <p14:creationId xmlns:p14="http://schemas.microsoft.com/office/powerpoint/2010/main" val="112174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p:txBody>
          <a:bodyPr/>
          <a:lstStyle/>
          <a:p>
            <a:r>
              <a:rPr lang="en-US" dirty="0" smtClean="0"/>
              <a:t>2</a:t>
            </a:r>
            <a:r>
              <a:rPr lang="en-US" baseline="30000" dirty="0"/>
              <a:t>nd</a:t>
            </a:r>
            <a:r>
              <a:rPr lang="en-US" dirty="0" smtClean="0"/>
              <a:t> </a:t>
            </a:r>
            <a:r>
              <a:rPr lang="en-US" dirty="0" err="1"/>
              <a:t>ChatBot</a:t>
            </a:r>
            <a:r>
              <a:rPr lang="en-US" dirty="0"/>
              <a:t> Version - </a:t>
            </a:r>
            <a:r>
              <a:rPr lang="en-US" altLang="en-US" b="1" dirty="0"/>
              <a:t>Major Adjustments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smtClean="0"/>
              <a:t>Observation</a:t>
            </a:r>
            <a:r>
              <a:rPr lang="en-US" altLang="ko-KR" sz="2400" dirty="0" smtClean="0"/>
              <a:t>: </a:t>
            </a:r>
            <a:r>
              <a:rPr lang="en-US" altLang="ko-KR" sz="2400" dirty="0"/>
              <a:t>Identifying Areas for Further Improvements</a:t>
            </a:r>
            <a:endParaRPr lang="en-US" sz="2400" dirty="0"/>
          </a:p>
        </p:txBody>
      </p:sp>
      <p:sp>
        <p:nvSpPr>
          <p:cNvPr id="14"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854626"/>
            <a:ext cx="9106656" cy="118485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Retrieval Limitations: </a:t>
            </a:r>
            <a:r>
              <a:rPr lang="en-US" altLang="ko-KR" sz="2400" dirty="0"/>
              <a:t>The </a:t>
            </a:r>
            <a:r>
              <a:rPr lang="en-US" altLang="ko-KR" sz="2400" dirty="0" err="1"/>
              <a:t>LangChain</a:t>
            </a:r>
            <a:r>
              <a:rPr lang="en-US" altLang="ko-KR" sz="2400" dirty="0"/>
              <a:t> Retriever primarily extracted </a:t>
            </a:r>
            <a:r>
              <a:rPr lang="en-US" altLang="ko-KR" sz="2400" u="sng" dirty="0"/>
              <a:t>chunks</a:t>
            </a:r>
            <a:r>
              <a:rPr lang="en-US" altLang="ko-KR" sz="2400" dirty="0"/>
              <a:t> based on </a:t>
            </a:r>
            <a:r>
              <a:rPr lang="en-US" altLang="ko-KR" sz="2400" dirty="0" smtClean="0"/>
              <a:t>keywords, resulting relevant </a:t>
            </a:r>
            <a:r>
              <a:rPr lang="en-US" altLang="ko-KR" sz="2400" u="sng" dirty="0"/>
              <a:t>information </a:t>
            </a:r>
            <a:r>
              <a:rPr lang="en-US" altLang="ko-KR" sz="2400" u="sng" dirty="0" smtClean="0"/>
              <a:t>omission</a:t>
            </a:r>
            <a:r>
              <a:rPr lang="en-US" altLang="ko-KR" sz="2400" dirty="0" smtClean="0"/>
              <a:t> from other columns.</a:t>
            </a:r>
            <a:endParaRPr lang="en-US" altLang="ko-KR" sz="2400" dirty="0"/>
          </a:p>
        </p:txBody>
      </p:sp>
      <p:sp>
        <p:nvSpPr>
          <p:cNvPr id="11" name="텍스트 개체 틀 6">
            <a:extLst>
              <a:ext uri="{FF2B5EF4-FFF2-40B4-BE49-F238E27FC236}">
                <a16:creationId xmlns="" xmlns:a16="http://schemas.microsoft.com/office/drawing/2014/main" id="{7F0A29DC-6AF4-A623-15AC-65D2167D3812}"/>
              </a:ext>
            </a:extLst>
          </p:cNvPr>
          <p:cNvSpPr txBox="1">
            <a:spLocks/>
          </p:cNvSpPr>
          <p:nvPr/>
        </p:nvSpPr>
        <p:spPr>
          <a:xfrm>
            <a:off x="449468" y="4248866"/>
            <a:ext cx="9106656" cy="118485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Keyword Recognition</a:t>
            </a:r>
            <a:r>
              <a:rPr lang="en-US" altLang="ko-KR" sz="2400" dirty="0"/>
              <a:t>: The bot had trouble </a:t>
            </a:r>
            <a:r>
              <a:rPr lang="en-US" altLang="ko-KR" sz="2400" dirty="0" smtClean="0"/>
              <a:t>with </a:t>
            </a:r>
            <a:r>
              <a:rPr lang="en-US" altLang="ko-KR" sz="2400" u="sng" dirty="0"/>
              <a:t>uncommon</a:t>
            </a:r>
            <a:r>
              <a:rPr lang="en-US" altLang="ko-KR" sz="2400" u="sng" dirty="0" smtClean="0"/>
              <a:t> </a:t>
            </a:r>
            <a:r>
              <a:rPr lang="en-US" altLang="ko-KR" sz="2400" u="sng" dirty="0"/>
              <a:t>keywords </a:t>
            </a:r>
            <a:r>
              <a:rPr lang="en-US" altLang="ko-KR" sz="2400" dirty="0"/>
              <a:t>frequently used by </a:t>
            </a:r>
            <a:r>
              <a:rPr lang="en-US" altLang="ko-KR" sz="2400" dirty="0" smtClean="0"/>
              <a:t>users, which made it challenging to accurately retrieve the correct products.</a:t>
            </a:r>
            <a:endParaRPr lang="en-US" altLang="ko-KR" sz="2400" dirty="0"/>
          </a:p>
        </p:txBody>
      </p:sp>
    </p:spTree>
    <p:extLst>
      <p:ext uri="{BB962C8B-B14F-4D97-AF65-F5344CB8AC3E}">
        <p14:creationId xmlns:p14="http://schemas.microsoft.com/office/powerpoint/2010/main" val="13130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555E64-0551-E342-3703-8737B436471E}"/>
              </a:ext>
            </a:extLst>
          </p:cNvPr>
          <p:cNvSpPr>
            <a:spLocks noGrp="1"/>
          </p:cNvSpPr>
          <p:nvPr>
            <p:ph type="title"/>
          </p:nvPr>
        </p:nvSpPr>
        <p:spPr>
          <a:xfrm>
            <a:off x="400054" y="1387503"/>
            <a:ext cx="9261202" cy="492443"/>
          </a:xfrm>
        </p:spPr>
        <p:txBody>
          <a:bodyPr/>
          <a:lstStyle/>
          <a:p>
            <a:r>
              <a:rPr lang="en-US" dirty="0" smtClean="0"/>
              <a:t>3</a:t>
            </a:r>
            <a:r>
              <a:rPr lang="en-US" baseline="30000" dirty="0" smtClean="0"/>
              <a:t>rd</a:t>
            </a:r>
            <a:r>
              <a:rPr lang="en-US" dirty="0" smtClean="0"/>
              <a:t> </a:t>
            </a:r>
            <a:r>
              <a:rPr lang="en-US" dirty="0" err="1" smtClean="0"/>
              <a:t>ChatBot</a:t>
            </a:r>
            <a:r>
              <a:rPr lang="en-US" dirty="0" smtClean="0"/>
              <a:t> Version – Retrieval Enhancements</a:t>
            </a:r>
            <a:endParaRPr lang="en-US" dirty="0"/>
          </a:p>
        </p:txBody>
      </p:sp>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16" name="Rectangle 15"/>
          <p:cNvSpPr/>
          <p:nvPr/>
        </p:nvSpPr>
        <p:spPr>
          <a:xfrm>
            <a:off x="400054" y="1986708"/>
            <a:ext cx="9091613" cy="2862322"/>
          </a:xfrm>
          <a:prstGeom prst="rect">
            <a:avLst/>
          </a:prstGeom>
        </p:spPr>
        <p:txBody>
          <a:bodyPr wrap="square">
            <a:spAutoFit/>
          </a:bodyPr>
          <a:lstStyle/>
          <a:p>
            <a:r>
              <a:rPr lang="en-US" b="1" dirty="0">
                <a:solidFill>
                  <a:srgbClr val="212121"/>
                </a:solidFill>
                <a:latin typeface="Courier New" panose="02070309020205020404" pitchFamily="49" charset="0"/>
              </a:rPr>
              <a:t>Row: 658 </a:t>
            </a:r>
            <a:r>
              <a:rPr lang="en-US" dirty="0">
                <a:solidFill>
                  <a:srgbClr val="212121"/>
                </a:solidFill>
                <a:latin typeface="Courier New" panose="02070309020205020404" pitchFamily="49" charset="0"/>
              </a:rPr>
              <a:t>- Loa JBL Control 25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a:t>
            </a:r>
            <a:r>
              <a:rPr lang="en-US" dirty="0">
                <a:latin typeface="Courier New" panose="02070309020205020404" pitchFamily="49" charset="0"/>
                <a:hlinkClick r:id="rId2"/>
              </a:rPr>
              <a:t>https://769audio.vn/san-pham/312/loa-jbl-control-25-chinh-hang.html</a:t>
            </a:r>
            <a:r>
              <a:rPr lang="en-US" dirty="0">
                <a:solidFill>
                  <a:srgbClr val="212121"/>
                </a:solidFill>
                <a:latin typeface="Courier New" panose="02070309020205020404" pitchFamily="49" charset="0"/>
              </a:rPr>
              <a:t>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- 2650000.0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thumb/400_400/2/upload/product/664225935743.jpg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- 1.0 </a:t>
            </a:r>
            <a:endParaRPr lang="en-US" dirty="0" smtClean="0">
              <a:solidFill>
                <a:srgbClr val="212121"/>
              </a:solidFill>
              <a:latin typeface="Courier New" panose="02070309020205020404" pitchFamily="49" charset="0"/>
            </a:endParaRP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658 </a:t>
            </a:r>
            <a:r>
              <a:rPr lang="en-US" dirty="0">
                <a:solidFill>
                  <a:srgbClr val="212121"/>
                </a:solidFill>
                <a:latin typeface="Courier New" panose="02070309020205020404" pitchFamily="49" charset="0"/>
              </a:rPr>
              <a:t>- </a:t>
            </a:r>
            <a:r>
              <a:rPr lang="en-US" dirty="0">
                <a:latin typeface="Courier New" panose="02070309020205020404" pitchFamily="49" charset="0"/>
                <a:hlinkClick r:id="rId3"/>
              </a:rPr>
              <a:t>https://769audio.vn/upload/images/jbl%20control%2025%20(2</a:t>
            </a:r>
            <a:r>
              <a:rPr lang="en-US" dirty="0" smtClean="0">
                <a:latin typeface="Courier New" panose="02070309020205020404" pitchFamily="49" charset="0"/>
                <a:hlinkClick r:id="rId3"/>
              </a:rPr>
              <a:t>)</a:t>
            </a:r>
            <a:r>
              <a:rPr lang="en-US" dirty="0" smtClean="0">
                <a:latin typeface="Courier New" panose="02070309020205020404" pitchFamily="49" charset="0"/>
              </a:rPr>
              <a:t> ...</a:t>
            </a:r>
          </a:p>
          <a:p>
            <a:r>
              <a:rPr lang="en-US" b="1" dirty="0" smtClean="0">
                <a:solidFill>
                  <a:srgbClr val="212121"/>
                </a:solidFill>
                <a:latin typeface="Courier New" panose="02070309020205020404" pitchFamily="49" charset="0"/>
              </a:rPr>
              <a:t>Row</a:t>
            </a:r>
            <a:r>
              <a:rPr lang="en-US" b="1" dirty="0">
                <a:solidFill>
                  <a:srgbClr val="212121"/>
                </a:solidFill>
                <a:latin typeface="Courier New" panose="02070309020205020404" pitchFamily="49" charset="0"/>
              </a:rPr>
              <a:t>: 667 </a:t>
            </a:r>
            <a:r>
              <a:rPr lang="en-US" dirty="0">
                <a:solidFill>
                  <a:srgbClr val="212121"/>
                </a:solidFill>
                <a:latin typeface="Courier New" panose="02070309020205020404" pitchFamily="49" charset="0"/>
              </a:rPr>
              <a:t>- </a:t>
            </a:r>
            <a:r>
              <a:rPr lang="vi-VN" dirty="0">
                <a:solidFill>
                  <a:srgbClr val="212121"/>
                </a:solidFill>
                <a:latin typeface="Courier New" panose="02070309020205020404" pitchFamily="49" charset="0"/>
              </a:rPr>
              <a:t>Loa jbl control 25 là một dòng loa treo tường sản xuất bởi hãng jbl</a:t>
            </a:r>
            <a:r>
              <a:rPr lang="en-US" dirty="0" smtClean="0">
                <a:solidFill>
                  <a:srgbClr val="212121"/>
                </a:solidFill>
                <a:latin typeface="Courier New" panose="02070309020205020404" pitchFamily="49" charset="0"/>
              </a:rPr>
              <a:t>...</a:t>
            </a:r>
            <a:endParaRPr lang="en-US" dirty="0">
              <a:solidFill>
                <a:srgbClr val="212121"/>
              </a:solidFill>
              <a:latin typeface="Courier New" panose="02070309020205020404" pitchFamily="49" charset="0"/>
            </a:endParaRPr>
          </a:p>
        </p:txBody>
      </p:sp>
      <p:pic>
        <p:nvPicPr>
          <p:cNvPr id="17" name="Picture 16"/>
          <p:cNvPicPr>
            <a:picLocks noChangeAspect="1"/>
          </p:cNvPicPr>
          <p:nvPr/>
        </p:nvPicPr>
        <p:blipFill>
          <a:blip r:embed="rId4"/>
          <a:stretch>
            <a:fillRect/>
          </a:stretch>
        </p:blipFill>
        <p:spPr>
          <a:xfrm>
            <a:off x="534574" y="4886867"/>
            <a:ext cx="8822572" cy="1274445"/>
          </a:xfrm>
          <a:prstGeom prst="rect">
            <a:avLst/>
          </a:prstGeom>
        </p:spPr>
      </p:pic>
    </p:spTree>
    <p:extLst>
      <p:ext uri="{BB962C8B-B14F-4D97-AF65-F5344CB8AC3E}">
        <p14:creationId xmlns:p14="http://schemas.microsoft.com/office/powerpoint/2010/main" val="104339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BACDB2E-C802-A4CC-AABE-DBA10E0DCCE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501" b="22817"/>
          <a:stretch/>
        </p:blipFill>
        <p:spPr>
          <a:xfrm>
            <a:off x="0" y="1932443"/>
            <a:ext cx="9902825" cy="4444778"/>
          </a:xfrm>
          <a:prstGeom prst="rect">
            <a:avLst/>
          </a:prstGeom>
        </p:spPr>
      </p:pic>
      <p:sp>
        <p:nvSpPr>
          <p:cNvPr id="2" name="Title 1">
            <a:extLst>
              <a:ext uri="{FF2B5EF4-FFF2-40B4-BE49-F238E27FC236}">
                <a16:creationId xmlns="" xmlns:a16="http://schemas.microsoft.com/office/drawing/2014/main" id="{7F660DA5-146B-15D6-2F9B-332D702806AD}"/>
              </a:ext>
            </a:extLst>
          </p:cNvPr>
          <p:cNvSpPr>
            <a:spLocks noGrp="1"/>
          </p:cNvSpPr>
          <p:nvPr>
            <p:ph type="title"/>
          </p:nvPr>
        </p:nvSpPr>
        <p:spPr/>
        <p:txBody>
          <a:bodyPr/>
          <a:lstStyle/>
          <a:p>
            <a:r>
              <a:rPr lang="en-US" altLang="ko-KR" sz="3200" dirty="0" smtClean="0">
                <a:latin typeface="SamsungOne 700" panose="020B0803030303020204" pitchFamily="34" charset="0"/>
                <a:ea typeface="SamsungOne 700" panose="020B0803030303020204" pitchFamily="34" charset="0"/>
              </a:rPr>
              <a:t>Challenges</a:t>
            </a:r>
            <a:endParaRPr lang="en-US" dirty="0"/>
          </a:p>
        </p:txBody>
      </p:sp>
      <p:sp>
        <p:nvSpPr>
          <p:cNvPr id="3" name="Text Placeholder 2">
            <a:extLst>
              <a:ext uri="{FF2B5EF4-FFF2-40B4-BE49-F238E27FC236}">
                <a16:creationId xmlns="" xmlns:a16="http://schemas.microsoft.com/office/drawing/2014/main" id="{7EF5BFEA-70AF-36CD-A083-9E80510C8351}"/>
              </a:ext>
            </a:extLst>
          </p:cNvPr>
          <p:cNvSpPr>
            <a:spLocks noGrp="1"/>
          </p:cNvSpPr>
          <p:nvPr>
            <p:ph type="body" sz="quarter" idx="10"/>
          </p:nvPr>
        </p:nvSpPr>
        <p:spPr>
          <a:xfrm>
            <a:off x="449468" y="450000"/>
            <a:ext cx="323896" cy="553741"/>
          </a:xfrm>
        </p:spPr>
        <p:txBody>
          <a:bodyPr/>
          <a:lstStyle/>
          <a:p>
            <a:r>
              <a:rPr lang="vi-VN" dirty="0" smtClean="0"/>
              <a:t>1</a:t>
            </a:r>
            <a:r>
              <a:rPr lang="en-US" dirty="0"/>
              <a:t>.</a:t>
            </a:r>
            <a:endParaRPr lang="vi-VN" dirty="0"/>
          </a:p>
          <a:p>
            <a:endParaRPr lang="en-US" dirty="0"/>
          </a:p>
        </p:txBody>
      </p:sp>
      <p:sp>
        <p:nvSpPr>
          <p:cNvPr id="4" name="Text Placeholder 3">
            <a:extLst>
              <a:ext uri="{FF2B5EF4-FFF2-40B4-BE49-F238E27FC236}">
                <a16:creationId xmlns="" xmlns:a16="http://schemas.microsoft.com/office/drawing/2014/main" id="{1A0FA13D-7EBB-EF26-F57A-2043DAFCF34C}"/>
              </a:ext>
            </a:extLst>
          </p:cNvPr>
          <p:cNvSpPr>
            <a:spLocks noGrp="1"/>
          </p:cNvSpPr>
          <p:nvPr>
            <p:ph type="body" sz="quarter" idx="11"/>
          </p:nvPr>
        </p:nvSpPr>
        <p:spPr>
          <a:xfrm>
            <a:off x="790000" y="450001"/>
            <a:ext cx="6837808" cy="276999"/>
          </a:xfrm>
        </p:spPr>
        <p:txBody>
          <a:bodyPr/>
          <a:lstStyle/>
          <a:p>
            <a:r>
              <a:rPr lang="en-US" altLang="ko-KR" sz="1800" dirty="0" smtClean="0">
                <a:latin typeface="SamsungOne 700" panose="020B0803030303020204" pitchFamily="34" charset="0"/>
                <a:ea typeface="SamsungOne 700" panose="020B0803030303020204" pitchFamily="34" charset="0"/>
              </a:rPr>
              <a:t>Challenges and </a:t>
            </a:r>
            <a:r>
              <a:rPr lang="en-US" altLang="ko-KR" sz="1800" dirty="0">
                <a:latin typeface="SamsungOne 700" panose="020B0803030303020204" pitchFamily="34" charset="0"/>
                <a:ea typeface="SamsungOne 700" panose="020B0803030303020204" pitchFamily="34" charset="0"/>
              </a:rPr>
              <a:t>Objectives</a:t>
            </a:r>
            <a:endParaRPr lang="en-US" dirty="0"/>
          </a:p>
        </p:txBody>
      </p:sp>
      <p:sp>
        <p:nvSpPr>
          <p:cNvPr id="5" name="Text Placeholder 4">
            <a:extLst>
              <a:ext uri="{FF2B5EF4-FFF2-40B4-BE49-F238E27FC236}">
                <a16:creationId xmlns="" xmlns:a16="http://schemas.microsoft.com/office/drawing/2014/main" id="{030E1274-0CD6-F9F7-0B61-54E87E3ACFC0}"/>
              </a:ext>
            </a:extLst>
          </p:cNvPr>
          <p:cNvSpPr>
            <a:spLocks noGrp="1"/>
          </p:cNvSpPr>
          <p:nvPr>
            <p:ph type="body" sz="quarter" idx="12"/>
          </p:nvPr>
        </p:nvSpPr>
        <p:spPr/>
        <p:txBody>
          <a:bodyPr/>
          <a:lstStyle/>
          <a:p>
            <a:r>
              <a:rPr lang="vi-VN" dirty="0"/>
              <a:t>01</a:t>
            </a:r>
            <a:endParaRPr lang="en-US" dirty="0"/>
          </a:p>
        </p:txBody>
      </p:sp>
      <p:sp>
        <p:nvSpPr>
          <p:cNvPr id="6" name="Text Placeholder 5">
            <a:extLst>
              <a:ext uri="{FF2B5EF4-FFF2-40B4-BE49-F238E27FC236}">
                <a16:creationId xmlns="" xmlns:a16="http://schemas.microsoft.com/office/drawing/2014/main" id="{9B48B36A-2012-0A31-07AB-9B6314F3EFE6}"/>
              </a:ext>
            </a:extLst>
          </p:cNvPr>
          <p:cNvSpPr>
            <a:spLocks noGrp="1"/>
          </p:cNvSpPr>
          <p:nvPr>
            <p:ph type="body" sz="quarter" idx="13"/>
          </p:nvPr>
        </p:nvSpPr>
        <p:spPr/>
        <p:txBody>
          <a:bodyPr/>
          <a:lstStyle/>
          <a:p>
            <a:endParaRPr lang="en-US"/>
          </a:p>
        </p:txBody>
      </p:sp>
      <p:sp>
        <p:nvSpPr>
          <p:cNvPr id="10" name="텍스트 개체 틀 6">
            <a:extLst>
              <a:ext uri="{FF2B5EF4-FFF2-40B4-BE49-F238E27FC236}">
                <a16:creationId xmlns="" xmlns:a16="http://schemas.microsoft.com/office/drawing/2014/main" id="{A7B71C3B-FF02-4FB1-F9C2-AE65F8D1498A}"/>
              </a:ext>
            </a:extLst>
          </p:cNvPr>
          <p:cNvSpPr txBox="1">
            <a:spLocks/>
          </p:cNvSpPr>
          <p:nvPr/>
        </p:nvSpPr>
        <p:spPr>
          <a:xfrm>
            <a:off x="692341" y="2141874"/>
            <a:ext cx="8055439" cy="1471275"/>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4"/>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5"/>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chemeClr val="bg1"/>
                </a:solidFill>
              </a:rPr>
              <a:t>In today's highly competitive business landscape, companies must identify and leverage their Unique Selling </a:t>
            </a:r>
            <a:r>
              <a:rPr lang="en-US" dirty="0" smtClean="0">
                <a:solidFill>
                  <a:schemeClr val="bg1"/>
                </a:solidFill>
              </a:rPr>
              <a:t>Propositions </a:t>
            </a:r>
            <a:r>
              <a:rPr lang="en-US" dirty="0">
                <a:solidFill>
                  <a:schemeClr val="bg1"/>
                </a:solidFill>
              </a:rPr>
              <a:t>(USP) to enhance customer service and boost sales efficiency</a:t>
            </a:r>
            <a:r>
              <a:rPr lang="en-US" dirty="0" smtClean="0">
                <a:solidFill>
                  <a:schemeClr val="bg1"/>
                </a:solidFill>
              </a:rPr>
              <a:t>.</a:t>
            </a:r>
          </a:p>
          <a:p>
            <a:r>
              <a:rPr lang="en-US" dirty="0" smtClean="0">
                <a:solidFill>
                  <a:schemeClr val="bg1"/>
                </a:solidFill>
              </a:rPr>
              <a:t>Companies are also facing a huge challenge in managing high volumes of customer interactions, while also needing to optimize their sales processes to increase revenue.</a:t>
            </a:r>
          </a:p>
          <a:p>
            <a:pPr lvl="1">
              <a:buFont typeface="Abel" panose="02000506030000020004" pitchFamily="2" charset="0"/>
              <a:buChar char="→"/>
            </a:pPr>
            <a:r>
              <a:rPr lang="vi-VN" dirty="0" smtClean="0">
                <a:solidFill>
                  <a:schemeClr val="bg1"/>
                </a:solidFill>
              </a:rPr>
              <a:t> </a:t>
            </a:r>
            <a:r>
              <a:rPr lang="en-US" sz="1400" b="1" dirty="0">
                <a:solidFill>
                  <a:schemeClr val="bg1"/>
                </a:solidFill>
              </a:rPr>
              <a:t>Sales chatbots, with their continuous operation and </a:t>
            </a:r>
            <a:r>
              <a:rPr lang="en-US" sz="1400" b="1" dirty="0" smtClean="0">
                <a:solidFill>
                  <a:schemeClr val="bg1"/>
                </a:solidFill>
              </a:rPr>
              <a:t>ability </a:t>
            </a:r>
            <a:r>
              <a:rPr lang="en-US" sz="1400" b="1" dirty="0">
                <a:solidFill>
                  <a:schemeClr val="bg1"/>
                </a:solidFill>
              </a:rPr>
              <a:t>to handle multiple interactions simultaneously, provide an effective solution to these issues</a:t>
            </a:r>
            <a:r>
              <a:rPr lang="en-US" b="1" dirty="0">
                <a:solidFill>
                  <a:schemeClr val="bg1"/>
                </a:solidFill>
              </a:rPr>
              <a:t>. </a:t>
            </a:r>
            <a:endParaRPr lang="en-US" altLang="ko-KR" b="1" dirty="0">
              <a:solidFill>
                <a:schemeClr val="bg1"/>
              </a:solidFill>
            </a:endParaRPr>
          </a:p>
        </p:txBody>
      </p:sp>
    </p:spTree>
    <p:extLst>
      <p:ext uri="{BB962C8B-B14F-4D97-AF65-F5344CB8AC3E}">
        <p14:creationId xmlns:p14="http://schemas.microsoft.com/office/powerpoint/2010/main" val="1152414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5"/>
            <a:ext cx="9106656" cy="107789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fontAlgn="base">
              <a:lnSpc>
                <a:spcPct val="100000"/>
              </a:lnSpc>
              <a:buNone/>
            </a:pPr>
            <a:r>
              <a:rPr lang="en-US" altLang="ko-KR" sz="2800" b="1" dirty="0"/>
              <a:t>Performance </a:t>
            </a:r>
            <a:r>
              <a:rPr lang="en-US" altLang="ko-KR" sz="2800" b="1" dirty="0" smtClean="0"/>
              <a:t>Evaluation</a:t>
            </a:r>
            <a:endParaRPr lang="en-US" altLang="ko-KR" sz="2800" b="1" dirty="0"/>
          </a:p>
          <a:p>
            <a:pPr fontAlgn="base">
              <a:lnSpc>
                <a:spcPct val="100000"/>
              </a:lnSpc>
            </a:pPr>
            <a:r>
              <a:rPr lang="en-US" altLang="ko-KR" sz="2800" dirty="0"/>
              <a:t>Testing was conducted on </a:t>
            </a:r>
            <a:r>
              <a:rPr lang="en-US" altLang="ko-KR" sz="2800" b="1" dirty="0"/>
              <a:t>201</a:t>
            </a:r>
            <a:r>
              <a:rPr lang="en-US" altLang="ko-KR" sz="2800" dirty="0"/>
              <a:t> chat </a:t>
            </a:r>
            <a:r>
              <a:rPr lang="en-US" altLang="ko-KR" sz="2800" dirty="0" smtClean="0"/>
              <a:t>sessions:</a:t>
            </a:r>
            <a:endParaRPr lang="en-US" altLang="ko-KR" sz="2800" dirty="0"/>
          </a:p>
        </p:txBody>
      </p:sp>
      <p:sp>
        <p:nvSpPr>
          <p:cNvPr id="9" name="Rectangle 8"/>
          <p:cNvSpPr/>
          <p:nvPr/>
        </p:nvSpPr>
        <p:spPr>
          <a:xfrm>
            <a:off x="2098759" y="3315917"/>
            <a:ext cx="4237647" cy="2308324"/>
          </a:xfrm>
          <a:prstGeom prst="rect">
            <a:avLst/>
          </a:prstGeom>
        </p:spPr>
        <p:txBody>
          <a:bodyPr wrap="square">
            <a:spAutoFit/>
          </a:bodyPr>
          <a:lstStyle/>
          <a:p>
            <a:pPr marL="914400"/>
            <a:r>
              <a:rPr lang="en-US" sz="2400" b="1" dirty="0">
                <a:solidFill>
                  <a:srgbClr val="212121"/>
                </a:solidFill>
                <a:latin typeface="Courier New" panose="02070309020205020404" pitchFamily="49" charset="0"/>
              </a:rPr>
              <a:t>Precision: 1.00 Recall: 0.8873 F1-score: 0.9403 Confusion Matrix: [[ 0 0] </a:t>
            </a:r>
            <a:endParaRPr lang="en-US" sz="2400" b="1" dirty="0" smtClean="0">
              <a:solidFill>
                <a:srgbClr val="212121"/>
              </a:solidFill>
              <a:latin typeface="Courier New" panose="02070309020205020404" pitchFamily="49" charset="0"/>
            </a:endParaRPr>
          </a:p>
          <a:p>
            <a:pPr marL="914400"/>
            <a:r>
              <a:rPr lang="en-US" sz="2400" b="1" dirty="0">
                <a:solidFill>
                  <a:srgbClr val="212121"/>
                </a:solidFill>
                <a:latin typeface="Courier New" panose="02070309020205020404" pitchFamily="49" charset="0"/>
              </a:rPr>
              <a:t> </a:t>
            </a:r>
            <a:r>
              <a:rPr lang="en-US" sz="2400" b="1" dirty="0" smtClean="0">
                <a:solidFill>
                  <a:srgbClr val="212121"/>
                </a:solidFill>
                <a:latin typeface="Courier New" panose="02070309020205020404" pitchFamily="49" charset="0"/>
              </a:rPr>
              <a:t>[ </a:t>
            </a:r>
            <a:r>
              <a:rPr lang="en-US" sz="2400" b="1" dirty="0">
                <a:solidFill>
                  <a:srgbClr val="212121"/>
                </a:solidFill>
                <a:latin typeface="Courier New" panose="02070309020205020404" pitchFamily="49" charset="0"/>
              </a:rPr>
              <a:t>23 181</a:t>
            </a:r>
            <a:r>
              <a:rPr lang="en-US" sz="2400" b="1" dirty="0" smtClean="0">
                <a:solidFill>
                  <a:srgbClr val="212121"/>
                </a:solidFill>
                <a:latin typeface="Courier New" panose="02070309020205020404" pitchFamily="49" charset="0"/>
              </a:rPr>
              <a:t>]]</a:t>
            </a:r>
            <a:endParaRPr lang="en-US" sz="2400" b="1" dirty="0"/>
          </a:p>
        </p:txBody>
      </p:sp>
      <p:sp>
        <p:nvSpPr>
          <p:cNvPr id="13" name="Title 1">
            <a:extLst>
              <a:ext uri="{FF2B5EF4-FFF2-40B4-BE49-F238E27FC236}">
                <a16:creationId xmlns="" xmlns:a16="http://schemas.microsoft.com/office/drawing/2014/main" id="{32555E64-0551-E342-3703-8737B436471E}"/>
              </a:ext>
            </a:extLst>
          </p:cNvPr>
          <p:cNvSpPr>
            <a:spLocks noGrp="1"/>
          </p:cNvSpPr>
          <p:nvPr>
            <p:ph type="title"/>
          </p:nvPr>
        </p:nvSpPr>
        <p:spPr>
          <a:xfrm>
            <a:off x="400054" y="1387503"/>
            <a:ext cx="9261202" cy="492443"/>
          </a:xfrm>
        </p:spPr>
        <p:txBody>
          <a:bodyPr/>
          <a:lstStyle/>
          <a:p>
            <a:r>
              <a:rPr lang="en-US" dirty="0" smtClean="0"/>
              <a:t>3</a:t>
            </a:r>
            <a:r>
              <a:rPr lang="en-US" baseline="30000" dirty="0" smtClean="0"/>
              <a:t>rd</a:t>
            </a:r>
            <a:r>
              <a:rPr lang="en-US" dirty="0" smtClean="0"/>
              <a:t> </a:t>
            </a:r>
            <a:r>
              <a:rPr lang="en-US" dirty="0" err="1" smtClean="0"/>
              <a:t>ChatBot</a:t>
            </a:r>
            <a:r>
              <a:rPr lang="en-US" dirty="0" smtClean="0"/>
              <a:t> Version – Retrieval Enhancements</a:t>
            </a:r>
            <a:endParaRPr lang="en-US" dirty="0"/>
          </a:p>
        </p:txBody>
      </p:sp>
    </p:spTree>
    <p:extLst>
      <p:ext uri="{BB962C8B-B14F-4D97-AF65-F5344CB8AC3E}">
        <p14:creationId xmlns:p14="http://schemas.microsoft.com/office/powerpoint/2010/main" val="161099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smtClean="0"/>
              <a:t>Improvements:</a:t>
            </a:r>
            <a:endParaRPr lang="en-US" altLang="ko-KR" sz="2400" dirty="0" smtClean="0"/>
          </a:p>
          <a:p>
            <a:pPr marL="0" indent="0">
              <a:lnSpc>
                <a:spcPct val="100000"/>
              </a:lnSpc>
              <a:buNone/>
            </a:pPr>
            <a:endParaRPr lang="en-US" sz="2400" dirty="0"/>
          </a:p>
        </p:txBody>
      </p:sp>
      <p:sp>
        <p:nvSpPr>
          <p:cNvPr id="12"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854626"/>
            <a:ext cx="8192256" cy="753514"/>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smtClean="0"/>
              <a:t>Notably </a:t>
            </a:r>
            <a:r>
              <a:rPr lang="en-US" altLang="ko-KR" sz="2400" u="sng" dirty="0" smtClean="0"/>
              <a:t>reduced incorrect responses</a:t>
            </a:r>
            <a:r>
              <a:rPr lang="en-US" altLang="ko-KR" sz="2400" dirty="0" smtClean="0"/>
              <a:t>, </a:t>
            </a:r>
            <a:r>
              <a:rPr lang="en-US" altLang="ko-KR" sz="2400" u="sng" dirty="0" smtClean="0"/>
              <a:t>retrieved more </a:t>
            </a:r>
            <a:r>
              <a:rPr lang="en-US" altLang="ko-KR" sz="2400" dirty="0" smtClean="0"/>
              <a:t>needed </a:t>
            </a:r>
            <a:r>
              <a:rPr lang="en-US" altLang="ko-KR" sz="2400" dirty="0"/>
              <a:t>product </a:t>
            </a:r>
            <a:r>
              <a:rPr lang="en-US" altLang="ko-KR" sz="2400" u="sng" dirty="0" smtClean="0"/>
              <a:t>information</a:t>
            </a:r>
            <a:r>
              <a:rPr lang="en-US" altLang="ko-KR" sz="2400" dirty="0" smtClean="0"/>
              <a:t>.</a:t>
            </a:r>
            <a:endParaRPr lang="en-US" sz="2400" dirty="0"/>
          </a:p>
        </p:txBody>
      </p:sp>
      <p:sp>
        <p:nvSpPr>
          <p:cNvPr id="13" name="텍스트 개체 틀 6">
            <a:extLst>
              <a:ext uri="{FF2B5EF4-FFF2-40B4-BE49-F238E27FC236}">
                <a16:creationId xmlns="" xmlns:a16="http://schemas.microsoft.com/office/drawing/2014/main" id="{7F0A29DC-6AF4-A623-15AC-65D2167D3812}"/>
              </a:ext>
            </a:extLst>
          </p:cNvPr>
          <p:cNvSpPr txBox="1">
            <a:spLocks/>
          </p:cNvSpPr>
          <p:nvPr/>
        </p:nvSpPr>
        <p:spPr>
          <a:xfrm>
            <a:off x="449468" y="3817523"/>
            <a:ext cx="9106656" cy="797222"/>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dirty="0" smtClean="0"/>
              <a:t>Handled </a:t>
            </a:r>
            <a:r>
              <a:rPr lang="en-US" altLang="ko-KR" sz="2400" u="sng" dirty="0"/>
              <a:t>complex queries</a:t>
            </a:r>
            <a:r>
              <a:rPr lang="en-US" altLang="ko-KR" sz="2400" dirty="0"/>
              <a:t> involving </a:t>
            </a:r>
            <a:r>
              <a:rPr lang="en-US" altLang="ko-KR" sz="2400" u="sng" dirty="0"/>
              <a:t>multiple products </a:t>
            </a:r>
            <a:r>
              <a:rPr lang="en-US" altLang="ko-KR" sz="2400" dirty="0" smtClean="0"/>
              <a:t>(comparisons, summarizations</a:t>
            </a:r>
            <a:r>
              <a:rPr lang="en-US" altLang="ko-KR" sz="2400" dirty="0"/>
              <a:t>) more </a:t>
            </a:r>
            <a:r>
              <a:rPr lang="en-US" altLang="ko-KR" sz="2400" dirty="0" smtClean="0"/>
              <a:t>effectively.</a:t>
            </a:r>
            <a:endParaRPr lang="en-US" altLang="ko-KR" sz="2400" dirty="0"/>
          </a:p>
        </p:txBody>
      </p:sp>
      <p:sp>
        <p:nvSpPr>
          <p:cNvPr id="11" name="Title 1">
            <a:extLst>
              <a:ext uri="{FF2B5EF4-FFF2-40B4-BE49-F238E27FC236}">
                <a16:creationId xmlns="" xmlns:a16="http://schemas.microsoft.com/office/drawing/2014/main" id="{32555E64-0551-E342-3703-8737B436471E}"/>
              </a:ext>
            </a:extLst>
          </p:cNvPr>
          <p:cNvSpPr>
            <a:spLocks noGrp="1"/>
          </p:cNvSpPr>
          <p:nvPr>
            <p:ph type="title"/>
          </p:nvPr>
        </p:nvSpPr>
        <p:spPr>
          <a:xfrm>
            <a:off x="400054" y="1387503"/>
            <a:ext cx="9261202" cy="492443"/>
          </a:xfrm>
        </p:spPr>
        <p:txBody>
          <a:bodyPr/>
          <a:lstStyle/>
          <a:p>
            <a:r>
              <a:rPr lang="en-US" dirty="0" smtClean="0"/>
              <a:t>3</a:t>
            </a:r>
            <a:r>
              <a:rPr lang="en-US" baseline="30000" dirty="0" smtClean="0"/>
              <a:t>rd</a:t>
            </a:r>
            <a:r>
              <a:rPr lang="en-US" dirty="0" smtClean="0"/>
              <a:t> </a:t>
            </a:r>
            <a:r>
              <a:rPr lang="en-US" dirty="0" err="1" smtClean="0"/>
              <a:t>ChatBot</a:t>
            </a:r>
            <a:r>
              <a:rPr lang="en-US" dirty="0" smtClean="0"/>
              <a:t> Version – Retrieval Enhancements</a:t>
            </a:r>
            <a:endParaRPr lang="en-US" dirty="0"/>
          </a:p>
        </p:txBody>
      </p:sp>
    </p:spTree>
    <p:extLst>
      <p:ext uri="{BB962C8B-B14F-4D97-AF65-F5344CB8AC3E}">
        <p14:creationId xmlns:p14="http://schemas.microsoft.com/office/powerpoint/2010/main" val="19502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96D18E4-9FBD-A746-7934-ADAEA217BBE7}"/>
              </a:ext>
            </a:extLst>
          </p:cNvPr>
          <p:cNvSpPr>
            <a:spLocks noGrp="1"/>
          </p:cNvSpPr>
          <p:nvPr>
            <p:ph type="body" sz="quarter" idx="10"/>
          </p:nvPr>
        </p:nvSpPr>
        <p:spPr/>
        <p:txBody>
          <a:bodyPr/>
          <a:lstStyle/>
          <a:p>
            <a:r>
              <a:rPr lang="vi-VN" dirty="0"/>
              <a:t>3</a:t>
            </a:r>
            <a:r>
              <a:rPr lang="vi-VN" dirty="0" smtClean="0"/>
              <a:t>.</a:t>
            </a:r>
            <a:endParaRPr lang="en-US" dirty="0"/>
          </a:p>
        </p:txBody>
      </p:sp>
      <p:sp>
        <p:nvSpPr>
          <p:cNvPr id="4" name="Text Placeholder 3">
            <a:extLst>
              <a:ext uri="{FF2B5EF4-FFF2-40B4-BE49-F238E27FC236}">
                <a16:creationId xmlns="" xmlns:a16="http://schemas.microsoft.com/office/drawing/2014/main" id="{AB6CCE62-499D-2B5E-8F60-D31869584872}"/>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Testing and Improvement</a:t>
            </a:r>
          </a:p>
          <a:p>
            <a:endParaRPr lang="en-US" dirty="0"/>
          </a:p>
        </p:txBody>
      </p:sp>
      <p:sp>
        <p:nvSpPr>
          <p:cNvPr id="5" name="Text Placeholder 4">
            <a:extLst>
              <a:ext uri="{FF2B5EF4-FFF2-40B4-BE49-F238E27FC236}">
                <a16:creationId xmlns="" xmlns:a16="http://schemas.microsoft.com/office/drawing/2014/main" id="{2D2D3EC3-EDB8-DEB2-1ECA-92242A69D49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F9A59A6D-5C7E-6FEE-C078-89AD6DC7E104}"/>
              </a:ext>
            </a:extLst>
          </p:cNvPr>
          <p:cNvSpPr>
            <a:spLocks noGrp="1"/>
          </p:cNvSpPr>
          <p:nvPr>
            <p:ph type="body" sz="quarter" idx="13"/>
          </p:nvPr>
        </p:nvSpPr>
        <p:spPr/>
        <p:txBody>
          <a:bodyPr/>
          <a:lstStyle/>
          <a:p>
            <a:endParaRPr lang="en-US"/>
          </a:p>
        </p:txBody>
      </p:sp>
      <p:sp>
        <p:nvSpPr>
          <p:cNvPr id="8" name="텍스트 개체 틀 6">
            <a:extLst>
              <a:ext uri="{FF2B5EF4-FFF2-40B4-BE49-F238E27FC236}">
                <a16:creationId xmlns="" xmlns:a16="http://schemas.microsoft.com/office/drawing/2014/main" id="{7F0A29DC-6AF4-A623-15AC-65D2167D3812}"/>
              </a:ext>
            </a:extLst>
          </p:cNvPr>
          <p:cNvSpPr txBox="1">
            <a:spLocks/>
          </p:cNvSpPr>
          <p:nvPr/>
        </p:nvSpPr>
        <p:spPr>
          <a:xfrm>
            <a:off x="449468" y="2141826"/>
            <a:ext cx="9106656" cy="50341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altLang="ko-KR" sz="2800" b="1" dirty="0" smtClean="0"/>
              <a:t>Issues</a:t>
            </a:r>
            <a:r>
              <a:rPr lang="en-US" altLang="ko-KR" sz="2800" dirty="0">
                <a:sym typeface="Wingdings" panose="05000000000000000000" pitchFamily="2" charset="2"/>
              </a:rPr>
              <a:t> (mostly persisted from </a:t>
            </a:r>
            <a:r>
              <a:rPr lang="en-US" altLang="ko-KR" sz="2800" dirty="0" smtClean="0">
                <a:sym typeface="Wingdings" panose="05000000000000000000" pitchFamily="2" charset="2"/>
              </a:rPr>
              <a:t>the </a:t>
            </a:r>
            <a:r>
              <a:rPr lang="en-US" altLang="ko-KR" sz="2800" dirty="0">
                <a:sym typeface="Wingdings" panose="05000000000000000000" pitchFamily="2" charset="2"/>
              </a:rPr>
              <a:t>2</a:t>
            </a:r>
            <a:r>
              <a:rPr lang="en-US" altLang="ko-KR" sz="2800" baseline="30000" dirty="0">
                <a:sym typeface="Wingdings" panose="05000000000000000000" pitchFamily="2" charset="2"/>
              </a:rPr>
              <a:t>nd</a:t>
            </a:r>
            <a:r>
              <a:rPr lang="en-US" altLang="ko-KR" sz="2800" dirty="0">
                <a:sym typeface="Wingdings" panose="05000000000000000000" pitchFamily="2" charset="2"/>
              </a:rPr>
              <a:t> version</a:t>
            </a:r>
            <a:r>
              <a:rPr lang="en-US" altLang="ko-KR" sz="2800" dirty="0" smtClean="0">
                <a:sym typeface="Wingdings" panose="05000000000000000000" pitchFamily="2" charset="2"/>
              </a:rPr>
              <a:t>)</a:t>
            </a:r>
            <a:r>
              <a:rPr lang="en-US" altLang="ko-KR" sz="2800" b="1" dirty="0" smtClean="0">
                <a:sym typeface="Wingdings" panose="05000000000000000000" pitchFamily="2" charset="2"/>
              </a:rPr>
              <a:t>:</a:t>
            </a:r>
            <a:endParaRPr lang="en-US" altLang="ko-KR" sz="2400" dirty="0" smtClean="0"/>
          </a:p>
          <a:p>
            <a:pPr marL="0" indent="0">
              <a:lnSpc>
                <a:spcPct val="100000"/>
              </a:lnSpc>
              <a:buNone/>
            </a:pPr>
            <a:endParaRPr lang="en-US" sz="2400" dirty="0"/>
          </a:p>
        </p:txBody>
      </p:sp>
      <p:sp>
        <p:nvSpPr>
          <p:cNvPr id="12" name="텍스트 개체 틀 6">
            <a:extLst>
              <a:ext uri="{FF2B5EF4-FFF2-40B4-BE49-F238E27FC236}">
                <a16:creationId xmlns="" xmlns:a16="http://schemas.microsoft.com/office/drawing/2014/main" id="{7F0A29DC-6AF4-A623-15AC-65D2167D3812}"/>
              </a:ext>
            </a:extLst>
          </p:cNvPr>
          <p:cNvSpPr txBox="1">
            <a:spLocks/>
          </p:cNvSpPr>
          <p:nvPr/>
        </p:nvSpPr>
        <p:spPr>
          <a:xfrm>
            <a:off x="378634" y="2913509"/>
            <a:ext cx="8829883" cy="80476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Keyword Recognition:</a:t>
            </a:r>
            <a:r>
              <a:rPr lang="en-US" altLang="ko-KR" sz="2400" dirty="0"/>
              <a:t> </a:t>
            </a:r>
            <a:r>
              <a:rPr lang="en-US" altLang="ko-KR" sz="2400" dirty="0" smtClean="0"/>
              <a:t>Still </a:t>
            </a:r>
            <a:r>
              <a:rPr lang="en-US" altLang="ko-KR" sz="2400" u="sng" dirty="0" smtClean="0"/>
              <a:t>struggled</a:t>
            </a:r>
            <a:r>
              <a:rPr lang="en-US" altLang="ko-KR" sz="2400" dirty="0" smtClean="0"/>
              <a:t> with </a:t>
            </a:r>
            <a:r>
              <a:rPr lang="en-US" altLang="ko-KR" sz="2400" u="sng" dirty="0" smtClean="0"/>
              <a:t>database-prevalent keywords</a:t>
            </a:r>
            <a:r>
              <a:rPr lang="en-US" altLang="ko-KR" sz="2400" dirty="0" smtClean="0"/>
              <a:t> by users.</a:t>
            </a:r>
            <a:endParaRPr lang="en-US" sz="2400" dirty="0"/>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378634" y="3986535"/>
            <a:ext cx="9177490" cy="806262"/>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Minor False Responses:</a:t>
            </a:r>
            <a:r>
              <a:rPr lang="en-US" altLang="ko-KR" sz="2400" dirty="0"/>
              <a:t> </a:t>
            </a:r>
            <a:r>
              <a:rPr lang="en-US" altLang="ko-KR" sz="2400" u="sng" dirty="0" smtClean="0"/>
              <a:t>Minor inaccuracies </a:t>
            </a:r>
            <a:r>
              <a:rPr lang="en-US" altLang="ko-KR" sz="2400" dirty="0"/>
              <a:t>still occurred, particularly when handling </a:t>
            </a:r>
            <a:r>
              <a:rPr lang="en-US" altLang="ko-KR" sz="2400" u="sng" dirty="0"/>
              <a:t>multiple</a:t>
            </a:r>
            <a:r>
              <a:rPr lang="en-US" altLang="ko-KR" sz="2400" dirty="0"/>
              <a:t> intricate </a:t>
            </a:r>
            <a:r>
              <a:rPr lang="en-US" altLang="ko-KR" sz="2400" u="sng" dirty="0"/>
              <a:t>entities and </a:t>
            </a:r>
            <a:r>
              <a:rPr lang="en-US" altLang="ko-KR" sz="2400" u="sng" dirty="0" smtClean="0"/>
              <a:t>requests</a:t>
            </a:r>
            <a:r>
              <a:rPr lang="en-US" altLang="ko-KR" sz="2400" dirty="0" smtClean="0"/>
              <a:t>.</a:t>
            </a:r>
            <a:endParaRPr lang="en-US" sz="2400" dirty="0"/>
          </a:p>
        </p:txBody>
      </p:sp>
      <p:sp>
        <p:nvSpPr>
          <p:cNvPr id="14" name="Title 1">
            <a:extLst>
              <a:ext uri="{FF2B5EF4-FFF2-40B4-BE49-F238E27FC236}">
                <a16:creationId xmlns="" xmlns:a16="http://schemas.microsoft.com/office/drawing/2014/main" id="{32555E64-0551-E342-3703-8737B436471E}"/>
              </a:ext>
            </a:extLst>
          </p:cNvPr>
          <p:cNvSpPr>
            <a:spLocks noGrp="1"/>
          </p:cNvSpPr>
          <p:nvPr>
            <p:ph type="title"/>
          </p:nvPr>
        </p:nvSpPr>
        <p:spPr>
          <a:xfrm>
            <a:off x="400054" y="1387503"/>
            <a:ext cx="9261202" cy="492443"/>
          </a:xfrm>
        </p:spPr>
        <p:txBody>
          <a:bodyPr/>
          <a:lstStyle/>
          <a:p>
            <a:r>
              <a:rPr lang="en-US" dirty="0" smtClean="0"/>
              <a:t>3</a:t>
            </a:r>
            <a:r>
              <a:rPr lang="en-US" baseline="30000" dirty="0" smtClean="0"/>
              <a:t>rd</a:t>
            </a:r>
            <a:r>
              <a:rPr lang="en-US" dirty="0" smtClean="0"/>
              <a:t> </a:t>
            </a:r>
            <a:r>
              <a:rPr lang="en-US" dirty="0" err="1" smtClean="0"/>
              <a:t>ChatBot</a:t>
            </a:r>
            <a:r>
              <a:rPr lang="en-US" dirty="0" smtClean="0"/>
              <a:t> Version – Retrieval Enhancements</a:t>
            </a:r>
            <a:endParaRPr lang="en-US" dirty="0"/>
          </a:p>
        </p:txBody>
      </p:sp>
    </p:spTree>
    <p:extLst>
      <p:ext uri="{BB962C8B-B14F-4D97-AF65-F5344CB8AC3E}">
        <p14:creationId xmlns:p14="http://schemas.microsoft.com/office/powerpoint/2010/main" val="263550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CFAB93-EFD4-AA55-5639-C4A89B047874}"/>
              </a:ext>
            </a:extLst>
          </p:cNvPr>
          <p:cNvSpPr>
            <a:spLocks noGrp="1"/>
          </p:cNvSpPr>
          <p:nvPr>
            <p:ph type="title"/>
          </p:nvPr>
        </p:nvSpPr>
        <p:spPr>
          <a:xfrm>
            <a:off x="449468" y="1440000"/>
            <a:ext cx="8541187" cy="492443"/>
          </a:xfrm>
        </p:spPr>
        <p:txBody>
          <a:bodyPr/>
          <a:lstStyle/>
          <a:p>
            <a:r>
              <a:rPr lang="en-US" dirty="0"/>
              <a:t>Accomplishments</a:t>
            </a:r>
          </a:p>
        </p:txBody>
      </p:sp>
      <p:sp>
        <p:nvSpPr>
          <p:cNvPr id="3" name="Text Placeholder 2">
            <a:extLst>
              <a:ext uri="{FF2B5EF4-FFF2-40B4-BE49-F238E27FC236}">
                <a16:creationId xmlns="" xmlns:a16="http://schemas.microsoft.com/office/drawing/2014/main" id="{7FCC7EB6-0B5F-842D-1A40-173D0698E205}"/>
              </a:ext>
            </a:extLst>
          </p:cNvPr>
          <p:cNvSpPr>
            <a:spLocks noGrp="1"/>
          </p:cNvSpPr>
          <p:nvPr>
            <p:ph type="body" sz="quarter" idx="10"/>
          </p:nvPr>
        </p:nvSpPr>
        <p:spPr/>
        <p:txBody>
          <a:bodyPr/>
          <a:lstStyle/>
          <a:p>
            <a:r>
              <a:rPr lang="vi-VN" dirty="0"/>
              <a:t>4.1</a:t>
            </a:r>
            <a:endParaRPr lang="en-US" dirty="0"/>
          </a:p>
        </p:txBody>
      </p:sp>
      <p:sp>
        <p:nvSpPr>
          <p:cNvPr id="4" name="Text Placeholder 3">
            <a:extLst>
              <a:ext uri="{FF2B5EF4-FFF2-40B4-BE49-F238E27FC236}">
                <a16:creationId xmlns="" xmlns:a16="http://schemas.microsoft.com/office/drawing/2014/main" id="{17ED3C80-DC69-6AFC-A4C8-29E280EE07A7}"/>
              </a:ext>
            </a:extLst>
          </p:cNvPr>
          <p:cNvSpPr>
            <a:spLocks noGrp="1"/>
          </p:cNvSpPr>
          <p:nvPr>
            <p:ph type="body" sz="quarter" idx="11"/>
          </p:nvPr>
        </p:nvSpPr>
        <p:spPr/>
        <p:txBody>
          <a:bodyPr/>
          <a:lstStyle/>
          <a:p>
            <a:r>
              <a:rPr lang="en-US" altLang="ko-KR" sz="1800" dirty="0">
                <a:latin typeface="SamsungOne 700" panose="020B0803030303020204" pitchFamily="34" charset="0"/>
                <a:ea typeface="SamsungOne 700" panose="020B0803030303020204" pitchFamily="34" charset="0"/>
              </a:rPr>
              <a:t>Achievements and Benefits</a:t>
            </a:r>
            <a:endParaRPr lang="en-US" dirty="0"/>
          </a:p>
        </p:txBody>
      </p:sp>
      <p:sp>
        <p:nvSpPr>
          <p:cNvPr id="5" name="Text Placeholder 4">
            <a:extLst>
              <a:ext uri="{FF2B5EF4-FFF2-40B4-BE49-F238E27FC236}">
                <a16:creationId xmlns="" xmlns:a16="http://schemas.microsoft.com/office/drawing/2014/main" id="{D3A07582-D09D-0E41-61C8-13037A0D6947}"/>
              </a:ext>
            </a:extLst>
          </p:cNvPr>
          <p:cNvSpPr>
            <a:spLocks noGrp="1"/>
          </p:cNvSpPr>
          <p:nvPr>
            <p:ph type="body" sz="quarter" idx="12"/>
          </p:nvPr>
        </p:nvSpPr>
        <p:spPr/>
        <p:txBody>
          <a:bodyPr/>
          <a:lstStyle/>
          <a:p>
            <a:r>
              <a:rPr lang="vi-VN" dirty="0"/>
              <a:t>04</a:t>
            </a:r>
            <a:endParaRPr lang="en-US" dirty="0"/>
          </a:p>
        </p:txBody>
      </p:sp>
      <p:sp>
        <p:nvSpPr>
          <p:cNvPr id="6" name="Text Placeholder 5">
            <a:extLst>
              <a:ext uri="{FF2B5EF4-FFF2-40B4-BE49-F238E27FC236}">
                <a16:creationId xmlns="" xmlns:a16="http://schemas.microsoft.com/office/drawing/2014/main" id="{D12BA4B8-CB87-591B-2A4A-A465118AD972}"/>
              </a:ext>
            </a:extLst>
          </p:cNvPr>
          <p:cNvSpPr>
            <a:spLocks noGrp="1"/>
          </p:cNvSpPr>
          <p:nvPr>
            <p:ph type="body" sz="quarter" idx="13"/>
          </p:nvPr>
        </p:nvSpPr>
        <p:spPr/>
        <p:txBody>
          <a:bodyPr/>
          <a:lstStyle/>
          <a:p>
            <a:r>
              <a:rPr lang="vi-VN" dirty="0"/>
              <a:t>UNIT</a:t>
            </a:r>
            <a:endParaRPr lang="en-US" dirty="0"/>
          </a:p>
        </p:txBody>
      </p:sp>
      <p:sp>
        <p:nvSpPr>
          <p:cNvPr id="7" name="Text Placeholder 6">
            <a:extLst>
              <a:ext uri="{FF2B5EF4-FFF2-40B4-BE49-F238E27FC236}">
                <a16:creationId xmlns="" xmlns:a16="http://schemas.microsoft.com/office/drawing/2014/main" id="{15FC7A56-A029-3411-C388-6756E2F2730B}"/>
              </a:ext>
            </a:extLst>
          </p:cNvPr>
          <p:cNvSpPr>
            <a:spLocks noGrp="1"/>
          </p:cNvSpPr>
          <p:nvPr>
            <p:ph type="body" sz="quarter" idx="15"/>
          </p:nvPr>
        </p:nvSpPr>
        <p:spPr>
          <a:xfrm>
            <a:off x="522287" y="2317209"/>
            <a:ext cx="8055439" cy="914400"/>
          </a:xfrm>
        </p:spPr>
        <p:txBody>
          <a:bodyPr/>
          <a:lstStyle/>
          <a:p>
            <a:r>
              <a:rPr lang="en-US" sz="1600" dirty="0"/>
              <a:t>Enhanced Accuracy: Across three versions of our project, we have seen a significant increase in the accuracy rate</a:t>
            </a:r>
          </a:p>
        </p:txBody>
      </p:sp>
      <p:sp>
        <p:nvSpPr>
          <p:cNvPr id="8" name="TextBox 7">
            <a:extLst>
              <a:ext uri="{FF2B5EF4-FFF2-40B4-BE49-F238E27FC236}">
                <a16:creationId xmlns="" xmlns:a16="http://schemas.microsoft.com/office/drawing/2014/main" id="{45BAE64F-0173-9794-7BDA-A8012E926A63}"/>
              </a:ext>
            </a:extLst>
          </p:cNvPr>
          <p:cNvSpPr txBox="1"/>
          <p:nvPr/>
        </p:nvSpPr>
        <p:spPr>
          <a:xfrm>
            <a:off x="2561908" y="3146851"/>
            <a:ext cx="1107996" cy="646331"/>
          </a:xfrm>
          <a:prstGeom prst="rect">
            <a:avLst/>
          </a:prstGeom>
          <a:noFill/>
          <a:ln>
            <a:solidFill>
              <a:schemeClr val="accent2">
                <a:lumMod val="60000"/>
                <a:lumOff val="4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vi-VN" sz="3600" dirty="0" smtClean="0">
                <a:solidFill>
                  <a:srgbClr val="C00000"/>
                </a:solidFill>
              </a:rPr>
              <a:t>5</a:t>
            </a:r>
            <a:r>
              <a:rPr lang="en-US" sz="3600" dirty="0" smtClean="0">
                <a:solidFill>
                  <a:srgbClr val="C00000"/>
                </a:solidFill>
              </a:rPr>
              <a:t>7</a:t>
            </a:r>
            <a:r>
              <a:rPr lang="vi-VN" sz="3600" dirty="0" smtClean="0">
                <a:solidFill>
                  <a:srgbClr val="C00000"/>
                </a:solidFill>
              </a:rPr>
              <a:t>%</a:t>
            </a:r>
            <a:endParaRPr lang="en-US" sz="3600" dirty="0">
              <a:solidFill>
                <a:srgbClr val="C00000"/>
              </a:solidFill>
            </a:endParaRPr>
          </a:p>
        </p:txBody>
      </p:sp>
      <p:sp>
        <p:nvSpPr>
          <p:cNvPr id="9" name="TextBox 8">
            <a:extLst>
              <a:ext uri="{FF2B5EF4-FFF2-40B4-BE49-F238E27FC236}">
                <a16:creationId xmlns="" xmlns:a16="http://schemas.microsoft.com/office/drawing/2014/main" id="{1BCB7422-0350-6820-0F3F-80A40F8D8044}"/>
              </a:ext>
            </a:extLst>
          </p:cNvPr>
          <p:cNvSpPr txBox="1"/>
          <p:nvPr/>
        </p:nvSpPr>
        <p:spPr>
          <a:xfrm>
            <a:off x="5338822" y="3146851"/>
            <a:ext cx="1116011" cy="646331"/>
          </a:xfrm>
          <a:prstGeom prst="rect">
            <a:avLst/>
          </a:prstGeom>
          <a:noFill/>
          <a:ln>
            <a:solidFill>
              <a:schemeClr val="accent2">
                <a:lumMod val="60000"/>
                <a:lumOff val="4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vi-VN" sz="3600" dirty="0" smtClean="0">
                <a:solidFill>
                  <a:srgbClr val="C00000"/>
                </a:solidFill>
              </a:rPr>
              <a:t>8</a:t>
            </a:r>
            <a:r>
              <a:rPr lang="en-US" sz="3600" dirty="0" smtClean="0">
                <a:solidFill>
                  <a:srgbClr val="C00000"/>
                </a:solidFill>
              </a:rPr>
              <a:t>9</a:t>
            </a:r>
            <a:r>
              <a:rPr lang="vi-VN" sz="3600" dirty="0" smtClean="0">
                <a:solidFill>
                  <a:srgbClr val="C00000"/>
                </a:solidFill>
              </a:rPr>
              <a:t>%</a:t>
            </a:r>
            <a:endParaRPr lang="en-US" sz="3600" dirty="0">
              <a:solidFill>
                <a:srgbClr val="C00000"/>
              </a:solidFill>
            </a:endParaRPr>
          </a:p>
        </p:txBody>
      </p:sp>
      <p:cxnSp>
        <p:nvCxnSpPr>
          <p:cNvPr id="11" name="Straight Arrow Connector 10">
            <a:extLst>
              <a:ext uri="{FF2B5EF4-FFF2-40B4-BE49-F238E27FC236}">
                <a16:creationId xmlns="" xmlns:a16="http://schemas.microsoft.com/office/drawing/2014/main" id="{645DD9C9-5FB6-4ED0-052B-CDDFABC1994C}"/>
              </a:ext>
            </a:extLst>
          </p:cNvPr>
          <p:cNvCxnSpPr/>
          <p:nvPr/>
        </p:nvCxnSpPr>
        <p:spPr>
          <a:xfrm>
            <a:off x="4175654" y="3470016"/>
            <a:ext cx="679621" cy="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4" name="Text Placeholder 6">
            <a:extLst>
              <a:ext uri="{FF2B5EF4-FFF2-40B4-BE49-F238E27FC236}">
                <a16:creationId xmlns="" xmlns:a16="http://schemas.microsoft.com/office/drawing/2014/main" id="{D835079B-7246-E2AE-BDD3-1FFAD415CA9E}"/>
              </a:ext>
            </a:extLst>
          </p:cNvPr>
          <p:cNvSpPr txBox="1">
            <a:spLocks/>
          </p:cNvSpPr>
          <p:nvPr/>
        </p:nvSpPr>
        <p:spPr>
          <a:xfrm>
            <a:off x="522285" y="4249050"/>
            <a:ext cx="8703761"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600" dirty="0"/>
              <a:t>Optimized Retrieval Methodology:</a:t>
            </a:r>
            <a:r>
              <a:rPr lang="vi-VN" sz="1600" dirty="0"/>
              <a:t> T</a:t>
            </a:r>
            <a:r>
              <a:rPr lang="en-US" sz="1600" dirty="0" err="1"/>
              <a:t>ransitioned</a:t>
            </a:r>
            <a:r>
              <a:rPr lang="en-US" sz="1600" dirty="0"/>
              <a:t> from merely retrieving similar search chunks to extracting all relevant product rows in the database</a:t>
            </a:r>
          </a:p>
        </p:txBody>
      </p:sp>
      <p:sp>
        <p:nvSpPr>
          <p:cNvPr id="15" name="TextBox 14">
            <a:extLst>
              <a:ext uri="{FF2B5EF4-FFF2-40B4-BE49-F238E27FC236}">
                <a16:creationId xmlns="" xmlns:a16="http://schemas.microsoft.com/office/drawing/2014/main" id="{D94BFC76-E6CA-751D-804E-7A5518DC651B}"/>
              </a:ext>
            </a:extLst>
          </p:cNvPr>
          <p:cNvSpPr txBox="1"/>
          <p:nvPr/>
        </p:nvSpPr>
        <p:spPr>
          <a:xfrm>
            <a:off x="684859" y="5186488"/>
            <a:ext cx="8541187" cy="338554"/>
          </a:xfrm>
          <a:prstGeom prst="rect">
            <a:avLst/>
          </a:prstGeom>
          <a:noFill/>
        </p:spPr>
        <p:txBody>
          <a:bodyPr wrap="square" rtlCol="0">
            <a:spAutoFit/>
          </a:bodyPr>
          <a:lstStyle/>
          <a:p>
            <a:r>
              <a:rPr lang="vi-VN" sz="1600" dirty="0">
                <a:solidFill>
                  <a:srgbClr val="C00000"/>
                </a:solidFill>
              </a:rPr>
              <a:t>=&gt; E</a:t>
            </a:r>
            <a:r>
              <a:rPr lang="en-US" sz="1600" dirty="0" err="1">
                <a:solidFill>
                  <a:srgbClr val="C00000"/>
                </a:solidFill>
              </a:rPr>
              <a:t>nabled</a:t>
            </a:r>
            <a:r>
              <a:rPr lang="en-US" sz="1600" dirty="0">
                <a:solidFill>
                  <a:srgbClr val="C00000"/>
                </a:solidFill>
              </a:rPr>
              <a:t> our bot to handle more complex and detailed user queries with greater precision.</a:t>
            </a:r>
          </a:p>
        </p:txBody>
      </p:sp>
      <p:sp>
        <p:nvSpPr>
          <p:cNvPr id="17" name="Text Placeholder 6">
            <a:extLst>
              <a:ext uri="{FF2B5EF4-FFF2-40B4-BE49-F238E27FC236}">
                <a16:creationId xmlns="" xmlns:a16="http://schemas.microsoft.com/office/drawing/2014/main" id="{657A9A57-F9E4-E361-A588-37533084FDC3}"/>
              </a:ext>
            </a:extLst>
          </p:cNvPr>
          <p:cNvSpPr txBox="1">
            <a:spLocks/>
          </p:cNvSpPr>
          <p:nvPr/>
        </p:nvSpPr>
        <p:spPr>
          <a:xfrm>
            <a:off x="522286" y="2810131"/>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600" dirty="0"/>
              <a:t>User Engagement: Implementing a feedback mechanism has allowed our bot to better understand users' needs and context.</a:t>
            </a:r>
          </a:p>
        </p:txBody>
      </p:sp>
    </p:spTree>
    <p:extLst>
      <p:ext uri="{BB962C8B-B14F-4D97-AF65-F5344CB8AC3E}">
        <p14:creationId xmlns:p14="http://schemas.microsoft.com/office/powerpoint/2010/main" val="6133293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anim calcmode="lin" valueType="num">
                                      <p:cBhvr>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grpId="1" nodeType="clickEffect">
                                  <p:stCondLst>
                                    <p:cond delay="0"/>
                                  </p:stCondLst>
                                  <p:childTnLst>
                                    <p:animEffect transition="out" filter="fade">
                                      <p:cBhvr>
                                        <p:cTn id="39" dur="500"/>
                                        <p:tgtEl>
                                          <p:spTgt spid="7">
                                            <p:txEl>
                                              <p:pRg st="0" end="0"/>
                                            </p:txEl>
                                          </p:spTgt>
                                        </p:tgtEl>
                                      </p:cBhvr>
                                    </p:animEffect>
                                    <p:anim calcmode="lin" valueType="num">
                                      <p:cBhvr>
                                        <p:cTn id="40" dur="500"/>
                                        <p:tgtEl>
                                          <p:spTgt spid="7">
                                            <p:txEl>
                                              <p:pRg st="0" end="0"/>
                                            </p:txEl>
                                          </p:spTgt>
                                        </p:tgtEl>
                                        <p:attrNameLst>
                                          <p:attrName>ppt_x</p:attrName>
                                        </p:attrNameLst>
                                      </p:cBhvr>
                                      <p:tavLst>
                                        <p:tav tm="0">
                                          <p:val>
                                            <p:strVal val="ppt_x"/>
                                          </p:val>
                                        </p:tav>
                                        <p:tav tm="100000">
                                          <p:val>
                                            <p:strVal val="ppt_x"/>
                                          </p:val>
                                        </p:tav>
                                      </p:tavLst>
                                    </p:anim>
                                    <p:anim calcmode="lin" valueType="num">
                                      <p:cBhvr>
                                        <p:cTn id="41" dur="500"/>
                                        <p:tgtEl>
                                          <p:spTgt spid="7">
                                            <p:txEl>
                                              <p:pRg st="0" end="0"/>
                                            </p:txEl>
                                          </p:spTgt>
                                        </p:tgtEl>
                                        <p:attrNameLst>
                                          <p:attrName>ppt_y</p:attrName>
                                        </p:attrNameLst>
                                      </p:cBhvr>
                                      <p:tavLst>
                                        <p:tav tm="0">
                                          <p:val>
                                            <p:strVal val="ppt_y"/>
                                          </p:val>
                                        </p:tav>
                                        <p:tav tm="100000">
                                          <p:val>
                                            <p:strVal val="ppt_y+.1"/>
                                          </p:val>
                                        </p:tav>
                                      </p:tavLst>
                                    </p:anim>
                                    <p:set>
                                      <p:cBhvr>
                                        <p:cTn id="42"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7" grpId="1" build="p"/>
      <p:bldP spid="8" grpId="0" animBg="1"/>
      <p:bldP spid="8" grpId="1" animBg="1"/>
      <p:bldP spid="9" grpId="0" animBg="1"/>
      <p:bldP spid="9" grpId="1" animBg="1"/>
      <p:bldP spid="14" grpId="0"/>
      <p:bldP spid="15"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30" name="Picture 10" descr="How to deal with difficult customers: 13 tips + examples">
            <a:extLst>
              <a:ext uri="{FF2B5EF4-FFF2-40B4-BE49-F238E27FC236}">
                <a16:creationId xmlns="" xmlns:a16="http://schemas.microsoft.com/office/drawing/2014/main" id="{18BCC22A-62A3-91FD-60CA-55F35BFFB84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54" t="4863" r="3279" b="4628"/>
          <a:stretch/>
        </p:blipFill>
        <p:spPr bwMode="auto">
          <a:xfrm>
            <a:off x="613862" y="3546578"/>
            <a:ext cx="3545110" cy="2697200"/>
          </a:xfrm>
          <a:prstGeom prst="roundRect">
            <a:avLst/>
          </a:prstGeom>
          <a:noFill/>
          <a:extLst>
            <a:ext uri="{909E8E84-426E-40DD-AFC4-6F175D3DCCD1}">
              <a14:hiddenFill xmlns:a14="http://schemas.microsoft.com/office/drawing/2010/main">
                <a:solidFill>
                  <a:srgbClr val="FFFFFF"/>
                </a:solidFill>
              </a14:hiddenFill>
            </a:ext>
          </a:extLst>
        </p:spPr>
      </p:pic>
      <p:pic>
        <p:nvPicPr>
          <p:cNvPr id="5128" name="Picture 8" descr="Reduce operating costs with 14 effective tips | QuickBooks">
            <a:extLst>
              <a:ext uri="{FF2B5EF4-FFF2-40B4-BE49-F238E27FC236}">
                <a16:creationId xmlns="" xmlns:a16="http://schemas.microsoft.com/office/drawing/2014/main" id="{F34577FF-4EF8-01E6-1922-6C6B4E05D9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8" t="6847" r="3990" b="5367"/>
          <a:stretch/>
        </p:blipFill>
        <p:spPr bwMode="auto">
          <a:xfrm>
            <a:off x="3917375" y="2368572"/>
            <a:ext cx="5664524" cy="3875206"/>
          </a:xfrm>
          <a:prstGeom prst="roundRect">
            <a:avLst/>
          </a:prstGeom>
          <a:noFill/>
          <a:extLst>
            <a:ext uri="{909E8E84-426E-40DD-AFC4-6F175D3DCCD1}">
              <a14:hiddenFill xmlns:a14="http://schemas.microsoft.com/office/drawing/2010/main">
                <a:solidFill>
                  <a:srgbClr val="FFFFFF"/>
                </a:solidFill>
              </a14:hiddenFill>
            </a:ext>
          </a:extLst>
        </p:spPr>
      </p:pic>
      <p:pic>
        <p:nvPicPr>
          <p:cNvPr id="5122" name="Picture 2" descr="How to Deliver 24/7 Customer Service &amp; Tech Support">
            <a:extLst>
              <a:ext uri="{FF2B5EF4-FFF2-40B4-BE49-F238E27FC236}">
                <a16:creationId xmlns="" xmlns:a16="http://schemas.microsoft.com/office/drawing/2014/main" id="{83B1FD68-2927-FEDD-2507-CBA439BADA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9" t="2876" r="307" b="2900"/>
          <a:stretch/>
        </p:blipFill>
        <p:spPr bwMode="auto">
          <a:xfrm>
            <a:off x="320926" y="2481764"/>
            <a:ext cx="4017611" cy="3381100"/>
          </a:xfrm>
          <a:prstGeom prst="pie">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10CCD216-9883-9941-2AE5-E4E81CAD3E78}"/>
              </a:ext>
            </a:extLst>
          </p:cNvPr>
          <p:cNvSpPr>
            <a:spLocks noGrp="1"/>
          </p:cNvSpPr>
          <p:nvPr>
            <p:ph type="title"/>
          </p:nvPr>
        </p:nvSpPr>
        <p:spPr/>
        <p:txBody>
          <a:bodyPr/>
          <a:lstStyle/>
          <a:p>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Benefits</a:t>
            </a:r>
            <a:endParaRPr lang="en-US" dirty="0"/>
          </a:p>
        </p:txBody>
      </p:sp>
      <p:sp>
        <p:nvSpPr>
          <p:cNvPr id="3" name="Text Placeholder 2">
            <a:extLst>
              <a:ext uri="{FF2B5EF4-FFF2-40B4-BE49-F238E27FC236}">
                <a16:creationId xmlns="" xmlns:a16="http://schemas.microsoft.com/office/drawing/2014/main" id="{6CFC8046-321C-6804-2F0C-BFA4FEF9D465}"/>
              </a:ext>
            </a:extLst>
          </p:cNvPr>
          <p:cNvSpPr>
            <a:spLocks noGrp="1"/>
          </p:cNvSpPr>
          <p:nvPr>
            <p:ph type="body" sz="quarter" idx="10"/>
          </p:nvPr>
        </p:nvSpPr>
        <p:spPr/>
        <p:txBody>
          <a:bodyPr/>
          <a:lstStyle/>
          <a:p>
            <a:r>
              <a:rPr lang="vi-VN" dirty="0"/>
              <a:t>4.1</a:t>
            </a:r>
            <a:endParaRPr lang="en-US" dirty="0"/>
          </a:p>
        </p:txBody>
      </p:sp>
      <p:sp>
        <p:nvSpPr>
          <p:cNvPr id="4" name="Text Placeholder 3">
            <a:extLst>
              <a:ext uri="{FF2B5EF4-FFF2-40B4-BE49-F238E27FC236}">
                <a16:creationId xmlns="" xmlns:a16="http://schemas.microsoft.com/office/drawing/2014/main" id="{E6CD4C92-CB58-6DFE-F4C6-8B776B29DFCA}"/>
              </a:ext>
            </a:extLst>
          </p:cNvPr>
          <p:cNvSpPr>
            <a:spLocks noGrp="1"/>
          </p:cNvSpPr>
          <p:nvPr>
            <p:ph type="body" sz="quarter" idx="11"/>
          </p:nvPr>
        </p:nvSpPr>
        <p:spPr>
          <a:xfrm>
            <a:off x="790000" y="450001"/>
            <a:ext cx="6837808" cy="553870"/>
          </a:xfrm>
        </p:spPr>
        <p:txBody>
          <a:bodyPr/>
          <a:lstStyle/>
          <a:p>
            <a:r>
              <a:rPr lang="en-US" altLang="ko-KR" sz="1800" dirty="0">
                <a:latin typeface="SamsungOne 700" panose="020B0803030303020204" pitchFamily="34" charset="0"/>
                <a:ea typeface="SamsungOne 700" panose="020B0803030303020204" pitchFamily="34" charset="0"/>
              </a:rPr>
              <a:t>Achievements and Benefits</a:t>
            </a:r>
            <a:endParaRPr lang="en-US" dirty="0"/>
          </a:p>
          <a:p>
            <a:endParaRPr lang="en-US" dirty="0"/>
          </a:p>
        </p:txBody>
      </p:sp>
      <p:sp>
        <p:nvSpPr>
          <p:cNvPr id="5" name="Text Placeholder 4">
            <a:extLst>
              <a:ext uri="{FF2B5EF4-FFF2-40B4-BE49-F238E27FC236}">
                <a16:creationId xmlns="" xmlns:a16="http://schemas.microsoft.com/office/drawing/2014/main" id="{5C2ECC27-93C1-3DC0-FFC8-3946AE737453}"/>
              </a:ext>
            </a:extLst>
          </p:cNvPr>
          <p:cNvSpPr>
            <a:spLocks noGrp="1"/>
          </p:cNvSpPr>
          <p:nvPr>
            <p:ph type="body" sz="quarter" idx="12"/>
          </p:nvPr>
        </p:nvSpPr>
        <p:spPr/>
        <p:txBody>
          <a:bodyPr/>
          <a:lstStyle/>
          <a:p>
            <a:r>
              <a:rPr lang="vi-VN" dirty="0"/>
              <a:t>04</a:t>
            </a:r>
            <a:endParaRPr lang="en-US" dirty="0"/>
          </a:p>
        </p:txBody>
      </p:sp>
      <p:sp>
        <p:nvSpPr>
          <p:cNvPr id="6" name="Text Placeholder 5">
            <a:extLst>
              <a:ext uri="{FF2B5EF4-FFF2-40B4-BE49-F238E27FC236}">
                <a16:creationId xmlns="" xmlns:a16="http://schemas.microsoft.com/office/drawing/2014/main" id="{1FCD8748-F085-1578-DCB5-7F9D03B15A25}"/>
              </a:ext>
            </a:extLst>
          </p:cNvPr>
          <p:cNvSpPr>
            <a:spLocks noGrp="1"/>
          </p:cNvSpPr>
          <p:nvPr>
            <p:ph type="body" sz="quarter" idx="13"/>
          </p:nvPr>
        </p:nvSpPr>
        <p:spPr/>
        <p:txBody>
          <a:bodyPr/>
          <a:lstStyle/>
          <a:p>
            <a:r>
              <a:rPr lang="vi-VN" dirty="0"/>
              <a:t>UNIT</a:t>
            </a:r>
            <a:endParaRPr lang="en-US" dirty="0"/>
          </a:p>
        </p:txBody>
      </p:sp>
      <p:sp>
        <p:nvSpPr>
          <p:cNvPr id="8" name="텍스트 개체 틀 6">
            <a:extLst>
              <a:ext uri="{FF2B5EF4-FFF2-40B4-BE49-F238E27FC236}">
                <a16:creationId xmlns="" xmlns:a16="http://schemas.microsoft.com/office/drawing/2014/main" id="{28A08904-BDB9-1583-0FFC-B2FB5D147117}"/>
              </a:ext>
            </a:extLst>
          </p:cNvPr>
          <p:cNvSpPr txBox="1">
            <a:spLocks/>
          </p:cNvSpPr>
          <p:nvPr/>
        </p:nvSpPr>
        <p:spPr>
          <a:xfrm>
            <a:off x="2386417" y="2136168"/>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5"/>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6"/>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Market Competitiveness:</a:t>
            </a:r>
          </a:p>
          <a:p>
            <a:pPr lvl="1"/>
            <a:r>
              <a:rPr lang="vi-VN" dirty="0"/>
              <a:t>I</a:t>
            </a:r>
            <a:r>
              <a:rPr lang="en-US" dirty="0" err="1"/>
              <a:t>mproved</a:t>
            </a:r>
            <a:r>
              <a:rPr lang="en-US" dirty="0"/>
              <a:t> customer </a:t>
            </a:r>
            <a:r>
              <a:rPr lang="en-US" dirty="0" err="1"/>
              <a:t>sa</a:t>
            </a:r>
            <a:r>
              <a:rPr lang="vi-VN" dirty="0"/>
              <a:t>tisfaction.</a:t>
            </a:r>
          </a:p>
          <a:p>
            <a:pPr lvl="1"/>
            <a:r>
              <a:rPr lang="vi-VN" altLang="ko-KR" dirty="0"/>
              <a:t>A</a:t>
            </a:r>
            <a:r>
              <a:rPr lang="en-US" altLang="ko-KR" dirty="0" err="1"/>
              <a:t>ttracting</a:t>
            </a:r>
            <a:r>
              <a:rPr lang="en-US" altLang="ko-KR" dirty="0"/>
              <a:t> both new customers and potential business partnerships.</a:t>
            </a:r>
          </a:p>
        </p:txBody>
      </p:sp>
      <p:sp>
        <p:nvSpPr>
          <p:cNvPr id="9" name="텍스트 개체 틀 6">
            <a:extLst>
              <a:ext uri="{FF2B5EF4-FFF2-40B4-BE49-F238E27FC236}">
                <a16:creationId xmlns="" xmlns:a16="http://schemas.microsoft.com/office/drawing/2014/main" id="{7E958BF9-C0FC-3DA7-5A31-BD1F250ADA71}"/>
              </a:ext>
            </a:extLst>
          </p:cNvPr>
          <p:cNvSpPr txBox="1">
            <a:spLocks/>
          </p:cNvSpPr>
          <p:nvPr/>
        </p:nvSpPr>
        <p:spPr>
          <a:xfrm>
            <a:off x="1057386" y="2136168"/>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5"/>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6"/>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Cost Efficiency:</a:t>
            </a:r>
          </a:p>
          <a:p>
            <a:pPr lvl="1"/>
            <a:r>
              <a:rPr lang="vi-VN" dirty="0"/>
              <a:t>R</a:t>
            </a:r>
            <a:r>
              <a:rPr lang="en-US" dirty="0"/>
              <a:t>educes the need for extensive human customer service resources.</a:t>
            </a:r>
            <a:endParaRPr lang="vi-VN" dirty="0"/>
          </a:p>
          <a:p>
            <a:pPr lvl="1"/>
            <a:r>
              <a:rPr lang="vi-VN" altLang="ko-KR" dirty="0"/>
              <a:t>A</a:t>
            </a:r>
            <a:r>
              <a:rPr lang="en-US" altLang="ko-KR" dirty="0" err="1"/>
              <a:t>llocate</a:t>
            </a:r>
            <a:r>
              <a:rPr lang="en-US" altLang="ko-KR" dirty="0"/>
              <a:t> human to address more complex</a:t>
            </a:r>
            <a:r>
              <a:rPr lang="vi-VN" altLang="ko-KR" dirty="0"/>
              <a:t> </a:t>
            </a:r>
            <a:r>
              <a:rPr lang="en-US" altLang="ko-KR" dirty="0"/>
              <a:t>customer </a:t>
            </a:r>
            <a:r>
              <a:rPr lang="vi-VN" altLang="ko-KR" dirty="0"/>
              <a:t>issues.</a:t>
            </a:r>
          </a:p>
          <a:p>
            <a:pPr lvl="1"/>
            <a:r>
              <a:rPr lang="vi-VN" altLang="ko-KR" dirty="0"/>
              <a:t>R</a:t>
            </a:r>
            <a:r>
              <a:rPr lang="en-US" altLang="ko-KR" dirty="0"/>
              <a:t>educing operational costs.</a:t>
            </a:r>
          </a:p>
        </p:txBody>
      </p:sp>
      <p:sp>
        <p:nvSpPr>
          <p:cNvPr id="10" name="텍스트 개체 틀 6">
            <a:extLst>
              <a:ext uri="{FF2B5EF4-FFF2-40B4-BE49-F238E27FC236}">
                <a16:creationId xmlns="" xmlns:a16="http://schemas.microsoft.com/office/drawing/2014/main" id="{00C1559E-FE9E-E7D3-F209-7C745225835E}"/>
              </a:ext>
            </a:extLst>
          </p:cNvPr>
          <p:cNvSpPr txBox="1">
            <a:spLocks/>
          </p:cNvSpPr>
          <p:nvPr/>
        </p:nvSpPr>
        <p:spPr>
          <a:xfrm>
            <a:off x="2472743" y="2481564"/>
            <a:ext cx="8280658" cy="168301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5"/>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6"/>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Improved Customer Care Service: </a:t>
            </a:r>
            <a:endParaRPr lang="vi-VN" dirty="0"/>
          </a:p>
          <a:p>
            <a:pPr marL="0" indent="0">
              <a:buNone/>
            </a:pPr>
            <a:r>
              <a:rPr lang="en-US" dirty="0"/>
              <a:t>Our system provides instant, 24/7 support</a:t>
            </a:r>
          </a:p>
          <a:p>
            <a:pPr lvl="1"/>
            <a:r>
              <a:rPr lang="vi-VN" dirty="0"/>
              <a:t>E</a:t>
            </a:r>
            <a:r>
              <a:rPr lang="en-US" dirty="0" err="1"/>
              <a:t>nhancing</a:t>
            </a:r>
            <a:r>
              <a:rPr lang="en-US" dirty="0"/>
              <a:t> the overall user </a:t>
            </a:r>
            <a:r>
              <a:rPr lang="vi-VN" dirty="0"/>
              <a:t>experience.</a:t>
            </a:r>
          </a:p>
          <a:p>
            <a:pPr lvl="1"/>
            <a:r>
              <a:rPr lang="vi-VN" altLang="ko-KR" dirty="0"/>
              <a:t>Save time.</a:t>
            </a:r>
          </a:p>
          <a:p>
            <a:pPr lvl="1"/>
            <a:r>
              <a:rPr lang="vi-VN" altLang="ko-KR" dirty="0"/>
              <a:t>C</a:t>
            </a:r>
            <a:r>
              <a:rPr lang="en-US" altLang="ko-KR" dirty="0" err="1"/>
              <a:t>ustomers</a:t>
            </a:r>
            <a:r>
              <a:rPr lang="en-US" altLang="ko-KR" dirty="0"/>
              <a:t> who may be reluctant to engage directly with </a:t>
            </a:r>
            <a:r>
              <a:rPr lang="vi-VN" altLang="ko-KR" dirty="0"/>
              <a:t>sellers.</a:t>
            </a:r>
            <a:endParaRPr lang="en-US" altLang="ko-KR" dirty="0"/>
          </a:p>
        </p:txBody>
      </p:sp>
      <p:pic>
        <p:nvPicPr>
          <p:cNvPr id="5126" name="Picture 6" descr="Save Time">
            <a:extLst>
              <a:ext uri="{FF2B5EF4-FFF2-40B4-BE49-F238E27FC236}">
                <a16:creationId xmlns="" xmlns:a16="http://schemas.microsoft.com/office/drawing/2014/main" id="{3698089E-C23B-BD39-10E2-585E1FB8DB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28" t="3623" r="24877" b="7479"/>
          <a:stretch/>
        </p:blipFill>
        <p:spPr bwMode="auto">
          <a:xfrm>
            <a:off x="5872063" y="1945437"/>
            <a:ext cx="1673906" cy="167689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132" name="Picture 12" descr="How to Improve Customer Satisfaction - Qualtrics">
            <a:extLst>
              <a:ext uri="{FF2B5EF4-FFF2-40B4-BE49-F238E27FC236}">
                <a16:creationId xmlns="" xmlns:a16="http://schemas.microsoft.com/office/drawing/2014/main" id="{74BEAA8C-CA24-82CD-2348-FF6F7303835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538" t="3543" r="7011" b="1662"/>
          <a:stretch/>
        </p:blipFill>
        <p:spPr bwMode="auto">
          <a:xfrm>
            <a:off x="4921713" y="3546578"/>
            <a:ext cx="4501512" cy="274286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10 Great Ways To Attract New Customers To Your Small Business">
            <a:extLst>
              <a:ext uri="{FF2B5EF4-FFF2-40B4-BE49-F238E27FC236}">
                <a16:creationId xmlns="" xmlns:a16="http://schemas.microsoft.com/office/drawing/2014/main" id="{7F23D81A-3A2C-6699-F1BC-87AB8BCE57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222" y="3546578"/>
            <a:ext cx="4091294" cy="2697199"/>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1119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1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2" nodeType="clickEffect">
                                  <p:stCondLst>
                                    <p:cond delay="0"/>
                                  </p:stCondLst>
                                  <p:childTnLst>
                                    <p:animEffect transition="out" filter="fade">
                                      <p:cBhvr>
                                        <p:cTn id="34" dur="500"/>
                                        <p:tgtEl>
                                          <p:spTgt spid="10"/>
                                        </p:tgtEl>
                                      </p:cBhvr>
                                    </p:animEffect>
                                    <p:anim calcmode="lin" valueType="num">
                                      <p:cBhvr>
                                        <p:cTn id="35" dur="500"/>
                                        <p:tgtEl>
                                          <p:spTgt spid="10"/>
                                        </p:tgtEl>
                                        <p:attrNameLst>
                                          <p:attrName>ppt_x</p:attrName>
                                        </p:attrNameLst>
                                      </p:cBhvr>
                                      <p:tavLst>
                                        <p:tav tm="0">
                                          <p:val>
                                            <p:strVal val="ppt_x"/>
                                          </p:val>
                                        </p:tav>
                                        <p:tav tm="100000">
                                          <p:val>
                                            <p:strVal val="ppt_x"/>
                                          </p:val>
                                        </p:tav>
                                      </p:tavLst>
                                    </p:anim>
                                    <p:anim calcmode="lin" valueType="num">
                                      <p:cBhvr>
                                        <p:cTn id="36" dur="500"/>
                                        <p:tgtEl>
                                          <p:spTgt spid="10"/>
                                        </p:tgtEl>
                                        <p:attrNameLst>
                                          <p:attrName>ppt_y</p:attrName>
                                        </p:attrNameLst>
                                      </p:cBhvr>
                                      <p:tavLst>
                                        <p:tav tm="0">
                                          <p:val>
                                            <p:strVal val="ppt_y"/>
                                          </p:val>
                                        </p:tav>
                                        <p:tav tm="100000">
                                          <p:val>
                                            <p:strVal val="ppt_y+.1"/>
                                          </p:val>
                                        </p:tav>
                                      </p:tavLst>
                                    </p:anim>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128"/>
                                        </p:tgtEl>
                                        <p:attrNameLst>
                                          <p:attrName>style.visibility</p:attrName>
                                        </p:attrNameLst>
                                      </p:cBhvr>
                                      <p:to>
                                        <p:strVal val="visible"/>
                                      </p:to>
                                    </p:set>
                                    <p:animEffect transition="in" filter="fade">
                                      <p:cBhvr>
                                        <p:cTn id="47" dur="500"/>
                                        <p:tgtEl>
                                          <p:spTgt spid="5128"/>
                                        </p:tgtEl>
                                      </p:cBhvr>
                                    </p:animEffect>
                                    <p:anim calcmode="lin" valueType="num">
                                      <p:cBhvr>
                                        <p:cTn id="48" dur="500" fill="hold"/>
                                        <p:tgtEl>
                                          <p:spTgt spid="5128"/>
                                        </p:tgtEl>
                                        <p:attrNameLst>
                                          <p:attrName>ppt_x</p:attrName>
                                        </p:attrNameLst>
                                      </p:cBhvr>
                                      <p:tavLst>
                                        <p:tav tm="0">
                                          <p:val>
                                            <p:strVal val="#ppt_x"/>
                                          </p:val>
                                        </p:tav>
                                        <p:tav tm="100000">
                                          <p:val>
                                            <p:strVal val="#ppt_x"/>
                                          </p:val>
                                        </p:tav>
                                      </p:tavLst>
                                    </p:anim>
                                    <p:anim calcmode="lin" valueType="num">
                                      <p:cBhvr>
                                        <p:cTn id="49" dur="500" fill="hold"/>
                                        <p:tgtEl>
                                          <p:spTgt spid="512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130"/>
                                        </p:tgtEl>
                                        <p:attrNameLst>
                                          <p:attrName>style.visibility</p:attrName>
                                        </p:attrNameLst>
                                      </p:cBhvr>
                                      <p:to>
                                        <p:strVal val="visible"/>
                                      </p:to>
                                    </p:set>
                                    <p:animEffect transition="in" filter="fade">
                                      <p:cBhvr>
                                        <p:cTn id="54" dur="500"/>
                                        <p:tgtEl>
                                          <p:spTgt spid="5130"/>
                                        </p:tgtEl>
                                      </p:cBhvr>
                                    </p:animEffect>
                                    <p:anim calcmode="lin" valueType="num">
                                      <p:cBhvr>
                                        <p:cTn id="55" dur="500" fill="hold"/>
                                        <p:tgtEl>
                                          <p:spTgt spid="5130"/>
                                        </p:tgtEl>
                                        <p:attrNameLst>
                                          <p:attrName>ppt_x</p:attrName>
                                        </p:attrNameLst>
                                      </p:cBhvr>
                                      <p:tavLst>
                                        <p:tav tm="0">
                                          <p:val>
                                            <p:strVal val="#ppt_x"/>
                                          </p:val>
                                        </p:tav>
                                        <p:tav tm="100000">
                                          <p:val>
                                            <p:strVal val="#ppt_x"/>
                                          </p:val>
                                        </p:tav>
                                      </p:tavLst>
                                    </p:anim>
                                    <p:anim calcmode="lin" valueType="num">
                                      <p:cBhvr>
                                        <p:cTn id="56" dur="500" fill="hold"/>
                                        <p:tgtEl>
                                          <p:spTgt spid="513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nodeType="clickEffect">
                                  <p:stCondLst>
                                    <p:cond delay="0"/>
                                  </p:stCondLst>
                                  <p:childTnLst>
                                    <p:animEffect transition="out" filter="fade">
                                      <p:cBhvr>
                                        <p:cTn id="65" dur="500"/>
                                        <p:tgtEl>
                                          <p:spTgt spid="5128"/>
                                        </p:tgtEl>
                                      </p:cBhvr>
                                    </p:animEffect>
                                    <p:anim calcmode="lin" valueType="num">
                                      <p:cBhvr>
                                        <p:cTn id="66" dur="500"/>
                                        <p:tgtEl>
                                          <p:spTgt spid="5128"/>
                                        </p:tgtEl>
                                        <p:attrNameLst>
                                          <p:attrName>ppt_x</p:attrName>
                                        </p:attrNameLst>
                                      </p:cBhvr>
                                      <p:tavLst>
                                        <p:tav tm="0">
                                          <p:val>
                                            <p:strVal val="ppt_x"/>
                                          </p:val>
                                        </p:tav>
                                        <p:tav tm="100000">
                                          <p:val>
                                            <p:strVal val="ppt_x"/>
                                          </p:val>
                                        </p:tav>
                                      </p:tavLst>
                                    </p:anim>
                                    <p:anim calcmode="lin" valueType="num">
                                      <p:cBhvr>
                                        <p:cTn id="67" dur="500"/>
                                        <p:tgtEl>
                                          <p:spTgt spid="5128"/>
                                        </p:tgtEl>
                                        <p:attrNameLst>
                                          <p:attrName>ppt_y</p:attrName>
                                        </p:attrNameLst>
                                      </p:cBhvr>
                                      <p:tavLst>
                                        <p:tav tm="0">
                                          <p:val>
                                            <p:strVal val="ppt_y"/>
                                          </p:val>
                                        </p:tav>
                                        <p:tav tm="100000">
                                          <p:val>
                                            <p:strVal val="ppt_y+.1"/>
                                          </p:val>
                                        </p:tav>
                                      </p:tavLst>
                                    </p:anim>
                                    <p:set>
                                      <p:cBhvr>
                                        <p:cTn id="68" dur="1" fill="hold">
                                          <p:stCondLst>
                                            <p:cond delay="499"/>
                                          </p:stCondLst>
                                        </p:cTn>
                                        <p:tgtEl>
                                          <p:spTgt spid="512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xit" presetSubtype="0" fill="hold" nodeType="clickEffect">
                                  <p:stCondLst>
                                    <p:cond delay="0"/>
                                  </p:stCondLst>
                                  <p:childTnLst>
                                    <p:animEffect transition="out" filter="fade">
                                      <p:cBhvr>
                                        <p:cTn id="72" dur="500"/>
                                        <p:tgtEl>
                                          <p:spTgt spid="5130"/>
                                        </p:tgtEl>
                                      </p:cBhvr>
                                    </p:animEffect>
                                    <p:anim calcmode="lin" valueType="num">
                                      <p:cBhvr>
                                        <p:cTn id="73" dur="500"/>
                                        <p:tgtEl>
                                          <p:spTgt spid="5130"/>
                                        </p:tgtEl>
                                        <p:attrNameLst>
                                          <p:attrName>ppt_x</p:attrName>
                                        </p:attrNameLst>
                                      </p:cBhvr>
                                      <p:tavLst>
                                        <p:tav tm="0">
                                          <p:val>
                                            <p:strVal val="ppt_x"/>
                                          </p:val>
                                        </p:tav>
                                        <p:tav tm="100000">
                                          <p:val>
                                            <p:strVal val="ppt_x"/>
                                          </p:val>
                                        </p:tav>
                                      </p:tavLst>
                                    </p:anim>
                                    <p:anim calcmode="lin" valueType="num">
                                      <p:cBhvr>
                                        <p:cTn id="74" dur="500"/>
                                        <p:tgtEl>
                                          <p:spTgt spid="5130"/>
                                        </p:tgtEl>
                                        <p:attrNameLst>
                                          <p:attrName>ppt_y</p:attrName>
                                        </p:attrNameLst>
                                      </p:cBhvr>
                                      <p:tavLst>
                                        <p:tav tm="0">
                                          <p:val>
                                            <p:strVal val="ppt_y"/>
                                          </p:val>
                                        </p:tav>
                                        <p:tav tm="100000">
                                          <p:val>
                                            <p:strVal val="ppt_y+.1"/>
                                          </p:val>
                                        </p:tav>
                                      </p:tavLst>
                                    </p:anim>
                                    <p:set>
                                      <p:cBhvr>
                                        <p:cTn id="75" dur="1" fill="hold">
                                          <p:stCondLst>
                                            <p:cond delay="499"/>
                                          </p:stCondLst>
                                        </p:cTn>
                                        <p:tgtEl>
                                          <p:spTgt spid="513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anim calcmode="lin" valueType="num">
                                      <p:cBhvr>
                                        <p:cTn id="81" dur="500" fill="hold"/>
                                        <p:tgtEl>
                                          <p:spTgt spid="8"/>
                                        </p:tgtEl>
                                        <p:attrNameLst>
                                          <p:attrName>ppt_x</p:attrName>
                                        </p:attrNameLst>
                                      </p:cBhvr>
                                      <p:tavLst>
                                        <p:tav tm="0">
                                          <p:val>
                                            <p:strVal val="#ppt_x"/>
                                          </p:val>
                                        </p:tav>
                                        <p:tav tm="100000">
                                          <p:val>
                                            <p:strVal val="#ppt_x"/>
                                          </p:val>
                                        </p:tav>
                                      </p:tavLst>
                                    </p:anim>
                                    <p:anim calcmode="lin" valueType="num">
                                      <p:cBhvr>
                                        <p:cTn id="8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5134"/>
                                        </p:tgtEl>
                                        <p:attrNameLst>
                                          <p:attrName>style.visibility</p:attrName>
                                        </p:attrNameLst>
                                      </p:cBhvr>
                                      <p:to>
                                        <p:strVal val="visible"/>
                                      </p:to>
                                    </p:set>
                                    <p:animEffect transition="in" filter="fade">
                                      <p:cBhvr>
                                        <p:cTn id="87" dur="500"/>
                                        <p:tgtEl>
                                          <p:spTgt spid="5134"/>
                                        </p:tgtEl>
                                      </p:cBhvr>
                                    </p:animEffect>
                                    <p:anim calcmode="lin" valueType="num">
                                      <p:cBhvr>
                                        <p:cTn id="88" dur="500" fill="hold"/>
                                        <p:tgtEl>
                                          <p:spTgt spid="5134"/>
                                        </p:tgtEl>
                                        <p:attrNameLst>
                                          <p:attrName>ppt_x</p:attrName>
                                        </p:attrNameLst>
                                      </p:cBhvr>
                                      <p:tavLst>
                                        <p:tav tm="0">
                                          <p:val>
                                            <p:strVal val="#ppt_x"/>
                                          </p:val>
                                        </p:tav>
                                        <p:tav tm="100000">
                                          <p:val>
                                            <p:strVal val="#ppt_x"/>
                                          </p:val>
                                        </p:tav>
                                      </p:tavLst>
                                    </p:anim>
                                    <p:anim calcmode="lin" valueType="num">
                                      <p:cBhvr>
                                        <p:cTn id="89" dur="500" fill="hold"/>
                                        <p:tgtEl>
                                          <p:spTgt spid="5134"/>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100"/>
                                  </p:stCondLst>
                                  <p:childTnLst>
                                    <p:set>
                                      <p:cBhvr>
                                        <p:cTn id="93" dur="1" fill="hold">
                                          <p:stCondLst>
                                            <p:cond delay="0"/>
                                          </p:stCondLst>
                                        </p:cTn>
                                        <p:tgtEl>
                                          <p:spTgt spid="5132"/>
                                        </p:tgtEl>
                                        <p:attrNameLst>
                                          <p:attrName>style.visibility</p:attrName>
                                        </p:attrNameLst>
                                      </p:cBhvr>
                                      <p:to>
                                        <p:strVal val="visible"/>
                                      </p:to>
                                    </p:set>
                                    <p:animEffect transition="in" filter="fade">
                                      <p:cBhvr>
                                        <p:cTn id="94" dur="500"/>
                                        <p:tgtEl>
                                          <p:spTgt spid="5132"/>
                                        </p:tgtEl>
                                      </p:cBhvr>
                                    </p:animEffect>
                                    <p:anim calcmode="lin" valueType="num">
                                      <p:cBhvr>
                                        <p:cTn id="95" dur="500" fill="hold"/>
                                        <p:tgtEl>
                                          <p:spTgt spid="5132"/>
                                        </p:tgtEl>
                                        <p:attrNameLst>
                                          <p:attrName>ppt_x</p:attrName>
                                        </p:attrNameLst>
                                      </p:cBhvr>
                                      <p:tavLst>
                                        <p:tav tm="0">
                                          <p:val>
                                            <p:strVal val="#ppt_x"/>
                                          </p:val>
                                        </p:tav>
                                        <p:tav tm="100000">
                                          <p:val>
                                            <p:strVal val="#ppt_x"/>
                                          </p:val>
                                        </p:tav>
                                      </p:tavLst>
                                    </p:anim>
                                    <p:anim calcmode="lin" valueType="num">
                                      <p:cBhvr>
                                        <p:cTn id="96" dur="500" fill="hold"/>
                                        <p:tgtEl>
                                          <p:spTgt spid="5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9" grpId="1"/>
      <p:bldP spid="10" grpId="0"/>
      <p:bldP spid="10" grpId="2"/>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User Friendly">
            <a:extLst>
              <a:ext uri="{FF2B5EF4-FFF2-40B4-BE49-F238E27FC236}">
                <a16:creationId xmlns="" xmlns:a16="http://schemas.microsoft.com/office/drawing/2014/main" id="{136C946A-13BB-0042-BEB1-9B309E9750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06" b="4305"/>
          <a:stretch/>
        </p:blipFill>
        <p:spPr bwMode="auto">
          <a:xfrm>
            <a:off x="5143645" y="4061143"/>
            <a:ext cx="2628900" cy="1743075"/>
          </a:xfrm>
          <a:prstGeom prst="flowChartDelay">
            <a:avLst/>
          </a:prstGeom>
          <a:noFill/>
          <a:extLst>
            <a:ext uri="{909E8E84-426E-40DD-AFC4-6F175D3DCCD1}">
              <a14:hiddenFill xmlns:a14="http://schemas.microsoft.com/office/drawing/2010/main">
                <a:solidFill>
                  <a:srgbClr val="FFFFFF"/>
                </a:solidFill>
              </a14:hiddenFill>
            </a:ext>
          </a:extLst>
        </p:spPr>
      </p:pic>
      <p:pic>
        <p:nvPicPr>
          <p:cNvPr id="4098" name="Picture 2" descr="Ecommerce Integration: What, Why, and How">
            <a:extLst>
              <a:ext uri="{FF2B5EF4-FFF2-40B4-BE49-F238E27FC236}">
                <a16:creationId xmlns="" xmlns:a16="http://schemas.microsoft.com/office/drawing/2014/main" id="{EEDE79DB-1042-3395-6575-4E8F6EB062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645" y="1807323"/>
            <a:ext cx="2628900" cy="1743075"/>
          </a:xfrm>
          <a:prstGeom prst="flowChartDelay">
            <a:avLst/>
          </a:prstGeom>
          <a:noFill/>
          <a:extLst>
            <a:ext uri="{909E8E84-426E-40DD-AFC4-6F175D3DCCD1}">
              <a14:hiddenFill xmlns:a14="http://schemas.microsoft.com/office/drawing/2010/main">
                <a:solidFill>
                  <a:srgbClr val="FFFFFF"/>
                </a:solidFill>
              </a14:hiddenFill>
            </a:ext>
          </a:extLst>
        </p:spPr>
      </p:pic>
      <p:pic>
        <p:nvPicPr>
          <p:cNvPr id="4102" name="Picture 6" descr="Understanding the Chatbot Architecture">
            <a:extLst>
              <a:ext uri="{FF2B5EF4-FFF2-40B4-BE49-F238E27FC236}">
                <a16:creationId xmlns="" xmlns:a16="http://schemas.microsoft.com/office/drawing/2014/main" id="{881C5890-A88C-5A59-494B-E617BD846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06" y="2948560"/>
            <a:ext cx="3203929" cy="2853920"/>
          </a:xfrm>
          <a:prstGeom prst="round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35BE03BB-635E-2DF4-2D5C-B9EB2C1BD769}"/>
              </a:ext>
            </a:extLst>
          </p:cNvPr>
          <p:cNvSpPr>
            <a:spLocks noGrp="1"/>
          </p:cNvSpPr>
          <p:nvPr>
            <p:ph type="title"/>
          </p:nvPr>
        </p:nvSpPr>
        <p:spPr/>
        <p:txBody>
          <a:bodyPr/>
          <a:lstStyle/>
          <a:p>
            <a:r>
              <a:rPr lang="en-US" altLang="ko-KR" dirty="0">
                <a:latin typeface="SamsungOne 700" panose="020B0803030303020204" pitchFamily="34" charset="0"/>
                <a:ea typeface="SamsungOne 700" panose="020B0803030303020204" pitchFamily="34" charset="0"/>
              </a:rPr>
              <a:t>Improvements</a:t>
            </a:r>
            <a:endParaRPr lang="en-US" dirty="0"/>
          </a:p>
        </p:txBody>
      </p:sp>
      <p:sp>
        <p:nvSpPr>
          <p:cNvPr id="3" name="Text Placeholder 2">
            <a:extLst>
              <a:ext uri="{FF2B5EF4-FFF2-40B4-BE49-F238E27FC236}">
                <a16:creationId xmlns="" xmlns:a16="http://schemas.microsoft.com/office/drawing/2014/main" id="{BFF8F452-15C8-7B31-D5CA-81D2294C9BCB}"/>
              </a:ext>
            </a:extLst>
          </p:cNvPr>
          <p:cNvSpPr>
            <a:spLocks noGrp="1"/>
          </p:cNvSpPr>
          <p:nvPr>
            <p:ph type="body" sz="quarter" idx="10"/>
          </p:nvPr>
        </p:nvSpPr>
        <p:spPr/>
        <p:txBody>
          <a:bodyPr/>
          <a:lstStyle/>
          <a:p>
            <a:r>
              <a:rPr lang="vi-VN" dirty="0"/>
              <a:t>4.2</a:t>
            </a:r>
            <a:endParaRPr lang="en-US" dirty="0"/>
          </a:p>
        </p:txBody>
      </p:sp>
      <p:sp>
        <p:nvSpPr>
          <p:cNvPr id="4" name="Text Placeholder 3">
            <a:extLst>
              <a:ext uri="{FF2B5EF4-FFF2-40B4-BE49-F238E27FC236}">
                <a16:creationId xmlns="" xmlns:a16="http://schemas.microsoft.com/office/drawing/2014/main" id="{1F6B528D-A658-93E4-1220-CE2434B996EB}"/>
              </a:ext>
            </a:extLst>
          </p:cNvPr>
          <p:cNvSpPr>
            <a:spLocks noGrp="1"/>
          </p:cNvSpPr>
          <p:nvPr>
            <p:ph type="body" sz="quarter" idx="11"/>
          </p:nvPr>
        </p:nvSpPr>
        <p:spPr/>
        <p:txBody>
          <a:bodyPr/>
          <a:lstStyle/>
          <a:p>
            <a:r>
              <a:rPr lang="en-US" altLang="ko-KR" sz="1800" dirty="0">
                <a:latin typeface="SamsungOne 700" panose="020B0803030303020204" pitchFamily="34" charset="0"/>
                <a:ea typeface="SamsungOne 700" panose="020B0803030303020204" pitchFamily="34" charset="0"/>
              </a:rPr>
              <a:t>Future Improvements</a:t>
            </a:r>
            <a:endParaRPr lang="en-US" dirty="0"/>
          </a:p>
        </p:txBody>
      </p:sp>
      <p:sp>
        <p:nvSpPr>
          <p:cNvPr id="5" name="Text Placeholder 4">
            <a:extLst>
              <a:ext uri="{FF2B5EF4-FFF2-40B4-BE49-F238E27FC236}">
                <a16:creationId xmlns="" xmlns:a16="http://schemas.microsoft.com/office/drawing/2014/main" id="{F4CF47E1-0747-C536-233E-D163A5F860A6}"/>
              </a:ext>
            </a:extLst>
          </p:cNvPr>
          <p:cNvSpPr>
            <a:spLocks noGrp="1"/>
          </p:cNvSpPr>
          <p:nvPr>
            <p:ph type="body" sz="quarter" idx="12"/>
          </p:nvPr>
        </p:nvSpPr>
        <p:spPr/>
        <p:txBody>
          <a:bodyPr/>
          <a:lstStyle/>
          <a:p>
            <a:r>
              <a:rPr lang="vi-VN" dirty="0"/>
              <a:t>04</a:t>
            </a:r>
            <a:endParaRPr lang="en-US" dirty="0"/>
          </a:p>
        </p:txBody>
      </p:sp>
      <p:sp>
        <p:nvSpPr>
          <p:cNvPr id="6" name="Text Placeholder 5">
            <a:extLst>
              <a:ext uri="{FF2B5EF4-FFF2-40B4-BE49-F238E27FC236}">
                <a16:creationId xmlns="" xmlns:a16="http://schemas.microsoft.com/office/drawing/2014/main" id="{4894B252-A992-3BE3-2EC0-C06EB16B51DF}"/>
              </a:ext>
            </a:extLst>
          </p:cNvPr>
          <p:cNvSpPr>
            <a:spLocks noGrp="1"/>
          </p:cNvSpPr>
          <p:nvPr>
            <p:ph type="body" sz="quarter" idx="13"/>
          </p:nvPr>
        </p:nvSpPr>
        <p:spPr/>
        <p:txBody>
          <a:bodyPr/>
          <a:lstStyle/>
          <a:p>
            <a:r>
              <a:rPr lang="vi-VN" dirty="0"/>
              <a:t>UNIT</a:t>
            </a:r>
            <a:endParaRPr lang="en-US" dirty="0"/>
          </a:p>
        </p:txBody>
      </p:sp>
      <p:sp>
        <p:nvSpPr>
          <p:cNvPr id="7" name="Text Placeholder 6">
            <a:extLst>
              <a:ext uri="{FF2B5EF4-FFF2-40B4-BE49-F238E27FC236}">
                <a16:creationId xmlns="" xmlns:a16="http://schemas.microsoft.com/office/drawing/2014/main" id="{361CC0A9-5A28-397E-809D-DD4120E191B1}"/>
              </a:ext>
            </a:extLst>
          </p:cNvPr>
          <p:cNvSpPr>
            <a:spLocks noGrp="1"/>
          </p:cNvSpPr>
          <p:nvPr>
            <p:ph type="body" sz="quarter" idx="15"/>
          </p:nvPr>
        </p:nvSpPr>
        <p:spPr/>
        <p:txBody>
          <a:bodyPr/>
          <a:lstStyle/>
          <a:p>
            <a:r>
              <a:rPr lang="en-US" dirty="0"/>
              <a:t>Integration with Company Website</a:t>
            </a:r>
            <a:endParaRPr lang="vi-VN" dirty="0"/>
          </a:p>
        </p:txBody>
      </p:sp>
      <p:pic>
        <p:nvPicPr>
          <p:cNvPr id="4104" name="Picture 8" descr="Real-Time Data: An Overview and Introduction | Splunk">
            <a:extLst>
              <a:ext uri="{FF2B5EF4-FFF2-40B4-BE49-F238E27FC236}">
                <a16:creationId xmlns="" xmlns:a16="http://schemas.microsoft.com/office/drawing/2014/main" id="{37550D9F-0A42-0F71-AE9C-BDC83C80C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31" y="3037840"/>
            <a:ext cx="7657562" cy="2692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 xmlns:a16="http://schemas.microsoft.com/office/drawing/2014/main" id="{000D37F9-385C-8020-49AD-A73AE632308F}"/>
              </a:ext>
            </a:extLst>
          </p:cNvPr>
          <p:cNvSpPr txBox="1">
            <a:spLocks/>
          </p:cNvSpPr>
          <p:nvPr/>
        </p:nvSpPr>
        <p:spPr>
          <a:xfrm>
            <a:off x="522287" y="23960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Product Recommendations Using Association Rules</a:t>
            </a:r>
          </a:p>
          <a:p>
            <a:endParaRPr lang="en-US" dirty="0"/>
          </a:p>
        </p:txBody>
      </p:sp>
      <p:sp>
        <p:nvSpPr>
          <p:cNvPr id="9" name="Text Placeholder 6">
            <a:extLst>
              <a:ext uri="{FF2B5EF4-FFF2-40B4-BE49-F238E27FC236}">
                <a16:creationId xmlns="" xmlns:a16="http://schemas.microsoft.com/office/drawing/2014/main" id="{3B66DB77-BD00-8B37-87A5-B02348515EEA}"/>
              </a:ext>
            </a:extLst>
          </p:cNvPr>
          <p:cNvSpPr txBox="1">
            <a:spLocks/>
          </p:cNvSpPr>
          <p:nvPr/>
        </p:nvSpPr>
        <p:spPr>
          <a:xfrm>
            <a:off x="636999" y="2475831"/>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Real-time Data Update</a:t>
            </a:r>
          </a:p>
          <a:p>
            <a:pPr marL="0" indent="0">
              <a:buNone/>
            </a:pPr>
            <a:endParaRPr lang="en-US" dirty="0"/>
          </a:p>
        </p:txBody>
      </p:sp>
      <p:sp>
        <p:nvSpPr>
          <p:cNvPr id="10" name="Text Placeholder 6">
            <a:extLst>
              <a:ext uri="{FF2B5EF4-FFF2-40B4-BE49-F238E27FC236}">
                <a16:creationId xmlns="" xmlns:a16="http://schemas.microsoft.com/office/drawing/2014/main" id="{88B5A62B-61F2-8231-9853-000E49C68213}"/>
              </a:ext>
            </a:extLst>
          </p:cNvPr>
          <p:cNvSpPr txBox="1">
            <a:spLocks/>
          </p:cNvSpPr>
          <p:nvPr/>
        </p:nvSpPr>
        <p:spPr>
          <a:xfrm>
            <a:off x="986394" y="2332565"/>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Reinforcement Learning for Keyword Optimization</a:t>
            </a:r>
          </a:p>
        </p:txBody>
      </p:sp>
      <p:pic>
        <p:nvPicPr>
          <p:cNvPr id="4106" name="Picture 10" descr="Informatics | Free Full-Text | Reinforcement Learning in Education: A  Literature Review">
            <a:extLst>
              <a:ext uri="{FF2B5EF4-FFF2-40B4-BE49-F238E27FC236}">
                <a16:creationId xmlns="" xmlns:a16="http://schemas.microsoft.com/office/drawing/2014/main" id="{D9DBE9CE-7D2E-F76E-3BAF-F35CBFF4A3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0691" y="1446274"/>
            <a:ext cx="2590909" cy="2503965"/>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 xmlns:a16="http://schemas.microsoft.com/office/drawing/2014/main" id="{F716E190-3C39-50A0-BFFE-193FC65263CF}"/>
              </a:ext>
            </a:extLst>
          </p:cNvPr>
          <p:cNvSpPr txBox="1">
            <a:spLocks/>
          </p:cNvSpPr>
          <p:nvPr/>
        </p:nvSpPr>
        <p:spPr>
          <a:xfrm>
            <a:off x="986393" y="3741114"/>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Sales Pipeline Enhancement</a:t>
            </a:r>
          </a:p>
          <a:p>
            <a:endParaRPr lang="en-US" dirty="0"/>
          </a:p>
        </p:txBody>
      </p:sp>
      <p:pic>
        <p:nvPicPr>
          <p:cNvPr id="4110" name="Picture 14" descr="Sales Automation: Chatbots are the Best Way to Sales Process">
            <a:extLst>
              <a:ext uri="{FF2B5EF4-FFF2-40B4-BE49-F238E27FC236}">
                <a16:creationId xmlns="" xmlns:a16="http://schemas.microsoft.com/office/drawing/2014/main" id="{D2220D8A-1C14-CAA4-3028-03B3EA74A5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68043" y="3741114"/>
            <a:ext cx="4405551" cy="2599485"/>
          </a:xfrm>
          <a:prstGeom prst="flowChartManualInput">
            <a:avLst/>
          </a:prstGeom>
          <a:noFill/>
          <a:extLst>
            <a:ext uri="{909E8E84-426E-40DD-AFC4-6F175D3DCCD1}">
              <a14:hiddenFill xmlns:a14="http://schemas.microsoft.com/office/drawing/2010/main">
                <a:solidFill>
                  <a:srgbClr val="FFFFFF"/>
                </a:solidFill>
              </a14:hiddenFill>
            </a:ext>
          </a:extLst>
        </p:spPr>
      </p:pic>
      <p:pic>
        <p:nvPicPr>
          <p:cNvPr id="4116" name="Picture 20" descr="Personalized Recommendations Strategy | Insider">
            <a:extLst>
              <a:ext uri="{FF2B5EF4-FFF2-40B4-BE49-F238E27FC236}">
                <a16:creationId xmlns="" xmlns:a16="http://schemas.microsoft.com/office/drawing/2014/main" id="{4F66B9C2-2A10-92EE-F373-AE3FDFC476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6090" y="1807710"/>
            <a:ext cx="5069778" cy="436449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Custom Products—Design Your Own or Sell Online | Printful">
            <a:extLst>
              <a:ext uri="{FF2B5EF4-FFF2-40B4-BE49-F238E27FC236}">
                <a16:creationId xmlns="" xmlns:a16="http://schemas.microsoft.com/office/drawing/2014/main" id="{97B20AD9-F95B-090C-CC14-E12B59F2F7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286" y="3106652"/>
            <a:ext cx="4675837" cy="270263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4259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p:stCondLst>
                              <p:cond delay="500"/>
                            </p:stCondLst>
                            <p:childTnLst>
                              <p:par>
                                <p:cTn id="14" presetID="1" presetClass="entr" presetSubtype="0" fill="hold" nodeType="afterEffect">
                                  <p:stCondLst>
                                    <p:cond delay="500"/>
                                  </p:stCondLst>
                                  <p:childTnLst>
                                    <p:set>
                                      <p:cBhvr>
                                        <p:cTn id="15" dur="1" fill="hold">
                                          <p:stCondLst>
                                            <p:cond delay="0"/>
                                          </p:stCondLst>
                                        </p:cTn>
                                        <p:tgtEl>
                                          <p:spTgt spid="4098"/>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4100"/>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500"/>
                                  </p:stCondLst>
                                  <p:childTnLst>
                                    <p:set>
                                      <p:cBhvr>
                                        <p:cTn id="21" dur="1" fill="hold">
                                          <p:stCondLst>
                                            <p:cond delay="0"/>
                                          </p:stCondLst>
                                        </p:cTn>
                                        <p:tgtEl>
                                          <p:spTgt spid="410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xEl>
                                              <p:pRg st="0" end="0"/>
                                            </p:txEl>
                                          </p:spTgt>
                                        </p:tgtEl>
                                      </p:cBhvr>
                                    </p:animEffect>
                                    <p:set>
                                      <p:cBhvr>
                                        <p:cTn id="26"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fade">
                                      <p:cBhvr>
                                        <p:cTn id="48" dur="500"/>
                                        <p:tgtEl>
                                          <p:spTgt spid="4104"/>
                                        </p:tgtEl>
                                      </p:cBhvr>
                                    </p:animEffect>
                                    <p:anim calcmode="lin" valueType="num">
                                      <p:cBhvr>
                                        <p:cTn id="49" dur="500" fill="hold"/>
                                        <p:tgtEl>
                                          <p:spTgt spid="4104"/>
                                        </p:tgtEl>
                                        <p:attrNameLst>
                                          <p:attrName>ppt_x</p:attrName>
                                        </p:attrNameLst>
                                      </p:cBhvr>
                                      <p:tavLst>
                                        <p:tav tm="0">
                                          <p:val>
                                            <p:strVal val="#ppt_x"/>
                                          </p:val>
                                        </p:tav>
                                        <p:tav tm="100000">
                                          <p:val>
                                            <p:strVal val="#ppt_x"/>
                                          </p:val>
                                        </p:tav>
                                      </p:tavLst>
                                    </p:anim>
                                    <p:anim calcmode="lin" valueType="num">
                                      <p:cBhvr>
                                        <p:cTn id="50" dur="5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xit" presetSubtype="0" fill="hold" nodeType="clickEffect">
                                  <p:stCondLst>
                                    <p:cond delay="0"/>
                                  </p:stCondLst>
                                  <p:childTnLst>
                                    <p:animEffect transition="out" filter="fade">
                                      <p:cBhvr>
                                        <p:cTn id="54" dur="500"/>
                                        <p:tgtEl>
                                          <p:spTgt spid="4104"/>
                                        </p:tgtEl>
                                      </p:cBhvr>
                                    </p:animEffect>
                                    <p:anim calcmode="lin" valueType="num">
                                      <p:cBhvr>
                                        <p:cTn id="55" dur="500"/>
                                        <p:tgtEl>
                                          <p:spTgt spid="4104"/>
                                        </p:tgtEl>
                                        <p:attrNameLst>
                                          <p:attrName>ppt_x</p:attrName>
                                        </p:attrNameLst>
                                      </p:cBhvr>
                                      <p:tavLst>
                                        <p:tav tm="0">
                                          <p:val>
                                            <p:strVal val="ppt_x"/>
                                          </p:val>
                                        </p:tav>
                                        <p:tav tm="100000">
                                          <p:val>
                                            <p:strVal val="ppt_x"/>
                                          </p:val>
                                        </p:tav>
                                      </p:tavLst>
                                    </p:anim>
                                    <p:anim calcmode="lin" valueType="num">
                                      <p:cBhvr>
                                        <p:cTn id="56" dur="500"/>
                                        <p:tgtEl>
                                          <p:spTgt spid="4104"/>
                                        </p:tgtEl>
                                        <p:attrNameLst>
                                          <p:attrName>ppt_y</p:attrName>
                                        </p:attrNameLst>
                                      </p:cBhvr>
                                      <p:tavLst>
                                        <p:tav tm="0">
                                          <p:val>
                                            <p:strVal val="ppt_y"/>
                                          </p:val>
                                        </p:tav>
                                        <p:tav tm="100000">
                                          <p:val>
                                            <p:strVal val="ppt_y+.1"/>
                                          </p:val>
                                        </p:tav>
                                      </p:tavLst>
                                    </p:anim>
                                    <p:set>
                                      <p:cBhvr>
                                        <p:cTn id="57" dur="1" fill="hold">
                                          <p:stCondLst>
                                            <p:cond delay="499"/>
                                          </p:stCondLst>
                                        </p:cTn>
                                        <p:tgtEl>
                                          <p:spTgt spid="410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4106"/>
                                        </p:tgtEl>
                                        <p:attrNameLst>
                                          <p:attrName>style.visibility</p:attrName>
                                        </p:attrNameLst>
                                      </p:cBhvr>
                                      <p:to>
                                        <p:strVal val="visible"/>
                                      </p:to>
                                    </p:set>
                                    <p:animEffect transition="in" filter="wheel(1)">
                                      <p:cBhvr>
                                        <p:cTn id="72" dur="1000"/>
                                        <p:tgtEl>
                                          <p:spTgt spid="410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110"/>
                                        </p:tgtEl>
                                        <p:attrNameLst>
                                          <p:attrName>style.visibility</p:attrName>
                                        </p:attrNameLst>
                                      </p:cBhvr>
                                      <p:to>
                                        <p:strVal val="visible"/>
                                      </p:to>
                                    </p:set>
                                    <p:animEffect transition="in" filter="fade">
                                      <p:cBhvr>
                                        <p:cTn id="82" dur="500"/>
                                        <p:tgtEl>
                                          <p:spTgt spid="4110"/>
                                        </p:tgtEl>
                                      </p:cBhvr>
                                    </p:animEffect>
                                    <p:anim calcmode="lin" valueType="num">
                                      <p:cBhvr>
                                        <p:cTn id="83" dur="500" fill="hold"/>
                                        <p:tgtEl>
                                          <p:spTgt spid="4110"/>
                                        </p:tgtEl>
                                        <p:attrNameLst>
                                          <p:attrName>ppt_x</p:attrName>
                                        </p:attrNameLst>
                                      </p:cBhvr>
                                      <p:tavLst>
                                        <p:tav tm="0">
                                          <p:val>
                                            <p:strVal val="#ppt_x"/>
                                          </p:val>
                                        </p:tav>
                                        <p:tav tm="100000">
                                          <p:val>
                                            <p:strVal val="#ppt_x"/>
                                          </p:val>
                                        </p:tav>
                                      </p:tavLst>
                                    </p:anim>
                                    <p:anim calcmode="lin" valueType="num">
                                      <p:cBhvr>
                                        <p:cTn id="84" dur="500" fill="hold"/>
                                        <p:tgtEl>
                                          <p:spTgt spid="411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10"/>
                                        </p:tgtEl>
                                      </p:cBhvr>
                                    </p:animEffect>
                                    <p:set>
                                      <p:cBhvr>
                                        <p:cTn id="89" dur="1" fill="hold">
                                          <p:stCondLst>
                                            <p:cond delay="499"/>
                                          </p:stCondLst>
                                        </p:cTn>
                                        <p:tgtEl>
                                          <p:spTgt spid="1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4106"/>
                                        </p:tgtEl>
                                      </p:cBhvr>
                                    </p:animEffect>
                                    <p:set>
                                      <p:cBhvr>
                                        <p:cTn id="94" dur="1" fill="hold">
                                          <p:stCondLst>
                                            <p:cond delay="499"/>
                                          </p:stCondLst>
                                        </p:cTn>
                                        <p:tgtEl>
                                          <p:spTgt spid="410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1"/>
                                        </p:tgtEl>
                                      </p:cBhvr>
                                    </p:animEffect>
                                    <p:set>
                                      <p:cBhvr>
                                        <p:cTn id="99" dur="1" fill="hold">
                                          <p:stCondLst>
                                            <p:cond delay="499"/>
                                          </p:stCondLst>
                                        </p:cTn>
                                        <p:tgtEl>
                                          <p:spTgt spid="1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4110"/>
                                        </p:tgtEl>
                                      </p:cBhvr>
                                    </p:animEffect>
                                    <p:set>
                                      <p:cBhvr>
                                        <p:cTn id="104" dur="1" fill="hold">
                                          <p:stCondLst>
                                            <p:cond delay="499"/>
                                          </p:stCondLst>
                                        </p:cTn>
                                        <p:tgtEl>
                                          <p:spTgt spid="4110"/>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anim calcmode="lin" valueType="num">
                                      <p:cBhvr>
                                        <p:cTn id="110" dur="500" fill="hold"/>
                                        <p:tgtEl>
                                          <p:spTgt spid="8"/>
                                        </p:tgtEl>
                                        <p:attrNameLst>
                                          <p:attrName>ppt_x</p:attrName>
                                        </p:attrNameLst>
                                      </p:cBhvr>
                                      <p:tavLst>
                                        <p:tav tm="0">
                                          <p:val>
                                            <p:strVal val="#ppt_x"/>
                                          </p:val>
                                        </p:tav>
                                        <p:tav tm="100000">
                                          <p:val>
                                            <p:strVal val="#ppt_x"/>
                                          </p:val>
                                        </p:tav>
                                      </p:tavLst>
                                    </p:anim>
                                    <p:anim calcmode="lin" valueType="num">
                                      <p:cBhvr>
                                        <p:cTn id="111"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4116"/>
                                        </p:tgtEl>
                                        <p:attrNameLst>
                                          <p:attrName>style.visibility</p:attrName>
                                        </p:attrNameLst>
                                      </p:cBhvr>
                                      <p:to>
                                        <p:strVal val="visible"/>
                                      </p:to>
                                    </p:set>
                                    <p:animEffect transition="in" filter="wipe(down)">
                                      <p:cBhvr>
                                        <p:cTn id="116" dur="500"/>
                                        <p:tgtEl>
                                          <p:spTgt spid="411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4118"/>
                                        </p:tgtEl>
                                        <p:attrNameLst>
                                          <p:attrName>style.visibility</p:attrName>
                                        </p:attrNameLst>
                                      </p:cBhvr>
                                      <p:to>
                                        <p:strVal val="visible"/>
                                      </p:to>
                                    </p:set>
                                    <p:animEffect transition="in" filter="wipe(down)">
                                      <p:cBhvr>
                                        <p:cTn id="121" dur="500"/>
                                        <p:tgtEl>
                                          <p:spTgt spid="4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7" grpId="1" build="p"/>
      <p:bldP spid="8" grpId="0"/>
      <p:bldP spid="9" grpId="0"/>
      <p:bldP spid="9" grpId="1"/>
      <p:bldP spid="10" grpId="0"/>
      <p:bldP spid="10" grpId="1"/>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CBD7D-BE5C-9870-484A-E9A75AD7AA5F}"/>
              </a:ext>
            </a:extLst>
          </p:cNvPr>
          <p:cNvSpPr>
            <a:spLocks noGrp="1"/>
          </p:cNvSpPr>
          <p:nvPr>
            <p:ph type="title"/>
          </p:nvPr>
        </p:nvSpPr>
        <p:spPr>
          <a:xfrm>
            <a:off x="1660803" y="2936557"/>
            <a:ext cx="8541187" cy="492443"/>
          </a:xfrm>
          <a:effectLst>
            <a:outerShdw blurRad="152400" dist="317500" dir="5400000" sx="90000" sy="-19000" rotWithShape="0">
              <a:prstClr val="black">
                <a:alpha val="15000"/>
              </a:prstClr>
            </a:outerShdw>
          </a:effectLst>
        </p:spPr>
        <p:txBody>
          <a:bodyPr/>
          <a:lstStyle/>
          <a:p>
            <a:r>
              <a:rPr lang="vi-VN" altLang="ko-KR"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amsungOne 700" panose="020B0803030303020204" pitchFamily="34" charset="0"/>
                <a:ea typeface="SamsungOne 700" panose="020B0803030303020204" pitchFamily="34" charset="0"/>
              </a:rPr>
              <a:t>THANK YOU FOR YOUR LISTENING</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 Placeholder 2">
            <a:extLst>
              <a:ext uri="{FF2B5EF4-FFF2-40B4-BE49-F238E27FC236}">
                <a16:creationId xmlns="" xmlns:a16="http://schemas.microsoft.com/office/drawing/2014/main" id="{7038A8A4-7056-0702-F14F-C0D7C3A3F8E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 xmlns:a16="http://schemas.microsoft.com/office/drawing/2014/main" id="{9E7407C5-EF1C-64DB-E141-D1D29F4BABE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 xmlns:a16="http://schemas.microsoft.com/office/drawing/2014/main" id="{D7643D8C-1AEA-2F3F-D739-5457EB18EAFB}"/>
              </a:ext>
            </a:extLst>
          </p:cNvPr>
          <p:cNvSpPr>
            <a:spLocks noGrp="1"/>
          </p:cNvSpPr>
          <p:nvPr>
            <p:ph type="body" sz="quarter" idx="12"/>
          </p:nvPr>
        </p:nvSpPr>
        <p:spPr/>
        <p:txBody>
          <a:bodyPr/>
          <a:lstStyle/>
          <a:p>
            <a:r>
              <a:rPr lang="vi-VN" dirty="0"/>
              <a:t>04</a:t>
            </a:r>
            <a:endParaRPr lang="en-US" dirty="0"/>
          </a:p>
        </p:txBody>
      </p:sp>
      <p:sp>
        <p:nvSpPr>
          <p:cNvPr id="6" name="Text Placeholder 5">
            <a:extLst>
              <a:ext uri="{FF2B5EF4-FFF2-40B4-BE49-F238E27FC236}">
                <a16:creationId xmlns="" xmlns:a16="http://schemas.microsoft.com/office/drawing/2014/main" id="{2A4D59E5-2A8A-A85E-7FC5-B3A4482455AF}"/>
              </a:ext>
            </a:extLst>
          </p:cNvPr>
          <p:cNvSpPr>
            <a:spLocks noGrp="1"/>
          </p:cNvSpPr>
          <p:nvPr>
            <p:ph type="body" sz="quarter" idx="13"/>
          </p:nvPr>
        </p:nvSpPr>
        <p:spPr/>
        <p:txBody>
          <a:bodyPr/>
          <a:lstStyle/>
          <a:p>
            <a:r>
              <a:rPr lang="vi-VN" dirty="0"/>
              <a:t>UNIT</a:t>
            </a:r>
            <a:endParaRPr lang="en-US" dirty="0"/>
          </a:p>
        </p:txBody>
      </p:sp>
      <p:sp>
        <p:nvSpPr>
          <p:cNvPr id="7" name="Text Placeholder 6">
            <a:extLst>
              <a:ext uri="{FF2B5EF4-FFF2-40B4-BE49-F238E27FC236}">
                <a16:creationId xmlns="" xmlns:a16="http://schemas.microsoft.com/office/drawing/2014/main" id="{1A87F3E7-C1F8-DAA3-F843-3A8C6E022FFE}"/>
              </a:ext>
            </a:extLst>
          </p:cNvPr>
          <p:cNvSpPr>
            <a:spLocks noGrp="1"/>
          </p:cNvSpPr>
          <p:nvPr>
            <p:ph type="body" sz="quarter" idx="15"/>
          </p:nvPr>
        </p:nvSpPr>
        <p:spPr>
          <a:xfrm>
            <a:off x="1479718" y="1285746"/>
            <a:ext cx="8055439" cy="914400"/>
          </a:xfrm>
        </p:spPr>
        <p:txBody>
          <a:bodyPr/>
          <a:lstStyle/>
          <a:p>
            <a:endParaRPr lang="en-US" dirty="0"/>
          </a:p>
        </p:txBody>
      </p:sp>
      <p:sp>
        <p:nvSpPr>
          <p:cNvPr id="9" name="Half Frame 8">
            <a:extLst>
              <a:ext uri="{FF2B5EF4-FFF2-40B4-BE49-F238E27FC236}">
                <a16:creationId xmlns="" xmlns:a16="http://schemas.microsoft.com/office/drawing/2014/main" id="{628A25A1-FEEE-9D83-F3CD-3348448346A7}"/>
              </a:ext>
            </a:extLst>
          </p:cNvPr>
          <p:cNvSpPr/>
          <p:nvPr/>
        </p:nvSpPr>
        <p:spPr>
          <a:xfrm>
            <a:off x="883702" y="2237720"/>
            <a:ext cx="3470088" cy="1011474"/>
          </a:xfrm>
          <a:prstGeom prst="halfFrame">
            <a:avLst/>
          </a:prstGeom>
          <a:solidFill>
            <a:srgbClr val="1D5EBD"/>
          </a:solidFill>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a:extLst>
              <a:ext uri="{FF2B5EF4-FFF2-40B4-BE49-F238E27FC236}">
                <a16:creationId xmlns="" xmlns:a16="http://schemas.microsoft.com/office/drawing/2014/main" id="{7FDBF23C-8A58-61EB-D5F1-511CD39D48B4}"/>
              </a:ext>
            </a:extLst>
          </p:cNvPr>
          <p:cNvSpPr/>
          <p:nvPr/>
        </p:nvSpPr>
        <p:spPr>
          <a:xfrm flipH="1" flipV="1">
            <a:off x="7965647" y="2237720"/>
            <a:ext cx="980389" cy="1740390"/>
          </a:xfrm>
          <a:prstGeom prst="halfFrame">
            <a:avLst/>
          </a:prstGeom>
          <a:solidFill>
            <a:srgbClr val="1D5EBD"/>
          </a:solidFill>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8992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17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A2B0E7-CB06-823F-7D22-43FF9D0823EA}"/>
              </a:ext>
            </a:extLst>
          </p:cNvPr>
          <p:cNvSpPr>
            <a:spLocks noGrp="1"/>
          </p:cNvSpPr>
          <p:nvPr>
            <p:ph type="title"/>
          </p:nvPr>
        </p:nvSpPr>
        <p:spPr/>
        <p:txBody>
          <a:bodyPr/>
          <a:lstStyle/>
          <a:p>
            <a:r>
              <a:rPr lang="en-US" altLang="ko-KR" sz="3200" dirty="0">
                <a:latin typeface="SamsungOne 700" panose="020B0803030303020204" pitchFamily="34" charset="0"/>
                <a:ea typeface="SamsungOne 700" panose="020B0803030303020204" pitchFamily="34" charset="0"/>
              </a:rPr>
              <a:t>Objectives</a:t>
            </a:r>
            <a:endParaRPr lang="en-US" dirty="0"/>
          </a:p>
        </p:txBody>
      </p:sp>
      <p:sp>
        <p:nvSpPr>
          <p:cNvPr id="3" name="Text Placeholder 2">
            <a:extLst>
              <a:ext uri="{FF2B5EF4-FFF2-40B4-BE49-F238E27FC236}">
                <a16:creationId xmlns="" xmlns:a16="http://schemas.microsoft.com/office/drawing/2014/main" id="{5AB5C003-BEDF-AF22-B2A9-6B05355A2A06}"/>
              </a:ext>
            </a:extLst>
          </p:cNvPr>
          <p:cNvSpPr>
            <a:spLocks noGrp="1"/>
          </p:cNvSpPr>
          <p:nvPr>
            <p:ph type="body" sz="quarter" idx="10"/>
          </p:nvPr>
        </p:nvSpPr>
        <p:spPr/>
        <p:txBody>
          <a:bodyPr/>
          <a:lstStyle/>
          <a:p>
            <a:r>
              <a:rPr lang="vi-VN" dirty="0"/>
              <a:t>1</a:t>
            </a:r>
            <a:r>
              <a:rPr lang="vi-VN" dirty="0" smtClean="0"/>
              <a:t>.</a:t>
            </a:r>
            <a:endParaRPr lang="en-US" dirty="0"/>
          </a:p>
        </p:txBody>
      </p:sp>
      <p:sp>
        <p:nvSpPr>
          <p:cNvPr id="4" name="Text Placeholder 3">
            <a:extLst>
              <a:ext uri="{FF2B5EF4-FFF2-40B4-BE49-F238E27FC236}">
                <a16:creationId xmlns="" xmlns:a16="http://schemas.microsoft.com/office/drawing/2014/main" id="{E3E056E8-B50F-6C6A-E645-082F0202DBD4}"/>
              </a:ext>
            </a:extLst>
          </p:cNvPr>
          <p:cNvSpPr>
            <a:spLocks noGrp="1"/>
          </p:cNvSpPr>
          <p:nvPr>
            <p:ph type="body" sz="quarter" idx="11"/>
          </p:nvPr>
        </p:nvSpPr>
        <p:spPr>
          <a:xfrm>
            <a:off x="790000" y="450001"/>
            <a:ext cx="6837808" cy="553870"/>
          </a:xfrm>
        </p:spPr>
        <p:txBody>
          <a:bodyPr/>
          <a:lstStyle/>
          <a:p>
            <a:r>
              <a:rPr lang="en-US" altLang="ko-KR" sz="1800" smtClean="0">
                <a:latin typeface="SamsungOne 700" panose="020B0803030303020204" pitchFamily="34" charset="0"/>
                <a:ea typeface="SamsungOne 700" panose="020B0803030303020204" pitchFamily="34" charset="0"/>
              </a:rPr>
              <a:t>Challenges and </a:t>
            </a:r>
            <a:r>
              <a:rPr lang="en-US" altLang="ko-KR" sz="1800" dirty="0">
                <a:latin typeface="SamsungOne 700" panose="020B0803030303020204" pitchFamily="34" charset="0"/>
                <a:ea typeface="SamsungOne 700" panose="020B0803030303020204" pitchFamily="34" charset="0"/>
              </a:rPr>
              <a:t>Objectives</a:t>
            </a:r>
          </a:p>
          <a:p>
            <a:endParaRPr lang="en-US" dirty="0"/>
          </a:p>
        </p:txBody>
      </p:sp>
      <p:sp>
        <p:nvSpPr>
          <p:cNvPr id="5" name="Text Placeholder 4">
            <a:extLst>
              <a:ext uri="{FF2B5EF4-FFF2-40B4-BE49-F238E27FC236}">
                <a16:creationId xmlns="" xmlns:a16="http://schemas.microsoft.com/office/drawing/2014/main" id="{797895B3-9CD7-44DC-6472-2682C49D1B69}"/>
              </a:ext>
            </a:extLst>
          </p:cNvPr>
          <p:cNvSpPr>
            <a:spLocks noGrp="1"/>
          </p:cNvSpPr>
          <p:nvPr>
            <p:ph type="body" sz="quarter" idx="12"/>
          </p:nvPr>
        </p:nvSpPr>
        <p:spPr/>
        <p:txBody>
          <a:bodyPr/>
          <a:lstStyle/>
          <a:p>
            <a:r>
              <a:rPr lang="vi-VN" dirty="0"/>
              <a:t>01</a:t>
            </a:r>
            <a:endParaRPr lang="en-US" dirty="0"/>
          </a:p>
        </p:txBody>
      </p:sp>
      <p:sp>
        <p:nvSpPr>
          <p:cNvPr id="6" name="Text Placeholder 5">
            <a:extLst>
              <a:ext uri="{FF2B5EF4-FFF2-40B4-BE49-F238E27FC236}">
                <a16:creationId xmlns="" xmlns:a16="http://schemas.microsoft.com/office/drawing/2014/main" id="{4C3AC9E8-919D-6BC4-65CF-B101E3CF7992}"/>
              </a:ext>
            </a:extLst>
          </p:cNvPr>
          <p:cNvSpPr>
            <a:spLocks noGrp="1"/>
          </p:cNvSpPr>
          <p:nvPr>
            <p:ph type="body" sz="quarter" idx="13"/>
          </p:nvPr>
        </p:nvSpPr>
        <p:spPr/>
        <p:txBody>
          <a:bodyPr/>
          <a:lstStyle/>
          <a:p>
            <a:r>
              <a:rPr lang="vi-VN" dirty="0"/>
              <a:t>UNIT</a:t>
            </a:r>
            <a:endParaRPr lang="en-US" dirty="0"/>
          </a:p>
        </p:txBody>
      </p:sp>
      <p:sp>
        <p:nvSpPr>
          <p:cNvPr id="8" name="텍스트 개체 틀 6">
            <a:extLst>
              <a:ext uri="{FF2B5EF4-FFF2-40B4-BE49-F238E27FC236}">
                <a16:creationId xmlns="" xmlns:a16="http://schemas.microsoft.com/office/drawing/2014/main" id="{EE412BF0-03A1-7C43-4F48-EBA1B4926FEC}"/>
              </a:ext>
            </a:extLst>
          </p:cNvPr>
          <p:cNvSpPr txBox="1">
            <a:spLocks/>
          </p:cNvSpPr>
          <p:nvPr/>
        </p:nvSpPr>
        <p:spPr>
          <a:xfrm>
            <a:off x="4720061" y="1884024"/>
            <a:ext cx="5001200" cy="2301896"/>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dirty="0"/>
              <a:t>The immediate objectives </a:t>
            </a:r>
            <a:r>
              <a:rPr lang="vi-VN" b="1" dirty="0"/>
              <a:t>are:</a:t>
            </a:r>
            <a:endParaRPr lang="en-US" b="1" dirty="0"/>
          </a:p>
          <a:p>
            <a:pPr lvl="1"/>
            <a:r>
              <a:rPr lang="vi-VN" dirty="0"/>
              <a:t>T</a:t>
            </a:r>
            <a:r>
              <a:rPr lang="en-US" dirty="0"/>
              <a:t>o understand foundational knowledge about artificial intelligence and advanced </a:t>
            </a:r>
            <a:r>
              <a:rPr lang="en-US" altLang="ko-KR" dirty="0"/>
              <a:t>Large Language Models (LLM) with </a:t>
            </a:r>
            <a:r>
              <a:rPr lang="en-US" altLang="ko-KR" dirty="0" err="1" smtClean="0"/>
              <a:t>ChatGPT</a:t>
            </a:r>
            <a:r>
              <a:rPr lang="en-US" altLang="ko-KR" dirty="0" smtClean="0"/>
              <a:t>,</a:t>
            </a:r>
            <a:r>
              <a:rPr lang="en-US" dirty="0" smtClean="0"/>
              <a:t> </a:t>
            </a:r>
            <a:r>
              <a:rPr lang="en-US" dirty="0"/>
              <a:t>as a basis for research and analysis</a:t>
            </a:r>
            <a:endParaRPr lang="vi-VN" dirty="0"/>
          </a:p>
          <a:p>
            <a:pPr lvl="1"/>
            <a:r>
              <a:rPr lang="en-US" dirty="0"/>
              <a:t>Studying interactivity and accuracy in providing information</a:t>
            </a:r>
            <a:endParaRPr lang="vi-VN" dirty="0"/>
          </a:p>
          <a:p>
            <a:pPr lvl="1"/>
            <a:r>
              <a:rPr lang="vi-VN" altLang="ko-KR" dirty="0"/>
              <a:t>T</a:t>
            </a:r>
            <a:r>
              <a:rPr lang="en-US" altLang="ko-KR" dirty="0" err="1"/>
              <a:t>esting</a:t>
            </a:r>
            <a:r>
              <a:rPr lang="en-US" altLang="ko-KR" dirty="0"/>
              <a:t> and applying methods to optimize the effectiveness of language models in real-world environments.</a:t>
            </a:r>
            <a:endParaRPr lang="vi-VN" altLang="ko-KR" dirty="0"/>
          </a:p>
        </p:txBody>
      </p:sp>
      <p:pic>
        <p:nvPicPr>
          <p:cNvPr id="1028" name="Picture 4" descr="Baidu leads first batch in rolling out AI chatbots to public - CGTN">
            <a:extLst>
              <a:ext uri="{FF2B5EF4-FFF2-40B4-BE49-F238E27FC236}">
                <a16:creationId xmlns="" xmlns:a16="http://schemas.microsoft.com/office/drawing/2014/main" id="{6F7410B1-FAAC-8F2D-97B7-89EFC8740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43" y="1848781"/>
            <a:ext cx="7917826" cy="4409779"/>
          </a:xfrm>
          <a:prstGeom prst="chor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02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FD70C-5D4C-3E15-C6E8-2DC8CFA099C0}"/>
              </a:ext>
            </a:extLst>
          </p:cNvPr>
          <p:cNvSpPr>
            <a:spLocks noGrp="1"/>
          </p:cNvSpPr>
          <p:nvPr>
            <p:ph type="title"/>
          </p:nvPr>
        </p:nvSpPr>
        <p:spPr>
          <a:xfrm>
            <a:off x="611416" y="2936557"/>
            <a:ext cx="8541187" cy="984885"/>
          </a:xfrm>
        </p:spPr>
        <p:txBody>
          <a:bodyPr/>
          <a:lstStyle/>
          <a:p>
            <a:pPr algn="ct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a:t>
            </a:r>
            <a:r>
              <a:rPr lang="vi-VN" altLang="ko-KR" dirty="0">
                <a:solidFill>
                  <a:schemeClr val="tx1">
                    <a:lumMod val="75000"/>
                    <a:lumOff val="25000"/>
                  </a:schemeClr>
                </a:solidFill>
                <a:latin typeface="SamsungOne 700" panose="020B0803030303020204" pitchFamily="34" charset="0"/>
                <a:ea typeface="SamsungOne 700" panose="020B0803030303020204" pitchFamily="34" charset="0"/>
              </a:rPr>
              <a:t>2</a:t>
            </a: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Project Implementation</a:t>
            </a:r>
            <a:b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br>
            <a:endParaRPr lang="en-US" dirty="0"/>
          </a:p>
        </p:txBody>
      </p:sp>
      <p:sp>
        <p:nvSpPr>
          <p:cNvPr id="3" name="Text Placeholder 2">
            <a:extLst>
              <a:ext uri="{FF2B5EF4-FFF2-40B4-BE49-F238E27FC236}">
                <a16:creationId xmlns="" xmlns:a16="http://schemas.microsoft.com/office/drawing/2014/main" id="{E4935157-DBEA-4032-D086-6FC73BB3EE4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 xmlns:a16="http://schemas.microsoft.com/office/drawing/2014/main" id="{28C35BF6-8296-27BB-744C-4587CC581CF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 xmlns:a16="http://schemas.microsoft.com/office/drawing/2014/main" id="{34EB3E08-0870-D5E1-0FC7-A6B475DC5495}"/>
              </a:ext>
            </a:extLst>
          </p:cNvPr>
          <p:cNvSpPr>
            <a:spLocks noGrp="1"/>
          </p:cNvSpPr>
          <p:nvPr>
            <p:ph type="body" sz="quarter" idx="12"/>
          </p:nvPr>
        </p:nvSpPr>
        <p:spPr/>
        <p:txBody>
          <a:bodyPr/>
          <a:lstStyle/>
          <a:p>
            <a:r>
              <a:rPr lang="vi-VN" dirty="0"/>
              <a:t>02</a:t>
            </a:r>
            <a:endParaRPr lang="en-US" dirty="0"/>
          </a:p>
        </p:txBody>
      </p:sp>
      <p:sp>
        <p:nvSpPr>
          <p:cNvPr id="6" name="Text Placeholder 5">
            <a:extLst>
              <a:ext uri="{FF2B5EF4-FFF2-40B4-BE49-F238E27FC236}">
                <a16:creationId xmlns="" xmlns:a16="http://schemas.microsoft.com/office/drawing/2014/main" id="{72390474-E935-66D0-BB04-3F3520A03D8E}"/>
              </a:ext>
            </a:extLst>
          </p:cNvPr>
          <p:cNvSpPr>
            <a:spLocks noGrp="1"/>
          </p:cNvSpPr>
          <p:nvPr>
            <p:ph type="body" sz="quarter" idx="13"/>
          </p:nvPr>
        </p:nvSpPr>
        <p:spPr/>
        <p:txBody>
          <a:bodyPr/>
          <a:lstStyle/>
          <a:p>
            <a:r>
              <a:rPr lang="vi-VN" dirty="0"/>
              <a:t>UNIT</a:t>
            </a:r>
            <a:endParaRPr lang="en-US" dirty="0"/>
          </a:p>
        </p:txBody>
      </p:sp>
    </p:spTree>
    <p:extLst>
      <p:ext uri="{BB962C8B-B14F-4D97-AF65-F5344CB8AC3E}">
        <p14:creationId xmlns:p14="http://schemas.microsoft.com/office/powerpoint/2010/main" val="111767363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D51C16D-5040-1E2F-E4B5-751A64136F3E}"/>
              </a:ext>
            </a:extLst>
          </p:cNvPr>
          <p:cNvSpPr>
            <a:spLocks noGrp="1"/>
          </p:cNvSpPr>
          <p:nvPr>
            <p:ph type="body" sz="quarter" idx="10"/>
          </p:nvPr>
        </p:nvSpPr>
        <p:spPr/>
        <p:txBody>
          <a:bodyPr/>
          <a:lstStyle/>
          <a:p>
            <a:r>
              <a:rPr lang="vi-VN" dirty="0" smtClean="0"/>
              <a:t>2.</a:t>
            </a:r>
            <a:r>
              <a:rPr lang="en-US" dirty="0" smtClean="0"/>
              <a:t>1</a:t>
            </a:r>
            <a:endParaRPr lang="en-US" dirty="0"/>
          </a:p>
        </p:txBody>
      </p:sp>
      <p:sp>
        <p:nvSpPr>
          <p:cNvPr id="4" name="Text Placeholder 3">
            <a:extLst>
              <a:ext uri="{FF2B5EF4-FFF2-40B4-BE49-F238E27FC236}">
                <a16:creationId xmlns="" xmlns:a16="http://schemas.microsoft.com/office/drawing/2014/main" id="{15C63F5E-C9AD-E653-3C21-96F955B25788}"/>
              </a:ext>
            </a:extLst>
          </p:cNvPr>
          <p:cNvSpPr>
            <a:spLocks noGrp="1"/>
          </p:cNvSpPr>
          <p:nvPr>
            <p:ph type="body" sz="quarter" idx="11"/>
          </p:nvPr>
        </p:nvSpPr>
        <p:spPr/>
        <p:txBody>
          <a:bodyPr/>
          <a:lstStyle/>
          <a:p>
            <a:r>
              <a:rPr lang="en-US" altLang="ko-KR" sz="1800" dirty="0">
                <a:latin typeface="SamsungOne 700" panose="020B0803030303020204" pitchFamily="34" charset="0"/>
                <a:ea typeface="SamsungOne 700" panose="020B0803030303020204" pitchFamily="34" charset="0"/>
              </a:rPr>
              <a:t>System Diagram</a:t>
            </a:r>
            <a:endParaRPr lang="en-US" dirty="0"/>
          </a:p>
        </p:txBody>
      </p:sp>
      <p:sp>
        <p:nvSpPr>
          <p:cNvPr id="5" name="Text Placeholder 4">
            <a:extLst>
              <a:ext uri="{FF2B5EF4-FFF2-40B4-BE49-F238E27FC236}">
                <a16:creationId xmlns="" xmlns:a16="http://schemas.microsoft.com/office/drawing/2014/main" id="{BB209164-5983-5F3A-EF1E-087E956F576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 xmlns:a16="http://schemas.microsoft.com/office/drawing/2014/main" id="{AF2BEEA4-A5DB-419B-96BD-1D4C8B2C45B2}"/>
              </a:ext>
            </a:extLst>
          </p:cNvPr>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1548064" y="1085211"/>
            <a:ext cx="7085662" cy="5328289"/>
          </a:xfrm>
          <a:prstGeom prst="rect">
            <a:avLst/>
          </a:prstGeom>
        </p:spPr>
      </p:pic>
    </p:spTree>
    <p:extLst>
      <p:ext uri="{BB962C8B-B14F-4D97-AF65-F5344CB8AC3E}">
        <p14:creationId xmlns:p14="http://schemas.microsoft.com/office/powerpoint/2010/main" val="2063723609"/>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873502"/>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Data Preprocessing:</a:t>
            </a:r>
            <a:endParaRPr lang="en-US" sz="3200"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텍스트 개체 틀 6">
            <a:extLst>
              <a:ext uri="{FF2B5EF4-FFF2-40B4-BE49-F238E27FC236}">
                <a16:creationId xmlns="" xmlns:a16="http://schemas.microsoft.com/office/drawing/2014/main" id="{8F297E73-83CC-0928-3EB6-D9AFA8B6D353}"/>
              </a:ext>
            </a:extLst>
          </p:cNvPr>
          <p:cNvSpPr txBox="1">
            <a:spLocks/>
          </p:cNvSpPr>
          <p:nvPr/>
        </p:nvSpPr>
        <p:spPr>
          <a:xfrm>
            <a:off x="723267" y="57506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텍스트 개체 틀 6">
            <a:extLst>
              <a:ext uri="{FF2B5EF4-FFF2-40B4-BE49-F238E27FC236}">
                <a16:creationId xmlns="" xmlns:a16="http://schemas.microsoft.com/office/drawing/2014/main" id="{7F0A29DC-6AF4-A623-15AC-65D2167D3812}"/>
              </a:ext>
            </a:extLst>
          </p:cNvPr>
          <p:cNvSpPr txBox="1">
            <a:spLocks/>
          </p:cNvSpPr>
          <p:nvPr/>
        </p:nvSpPr>
        <p:spPr>
          <a:xfrm>
            <a:off x="1081825" y="2662102"/>
            <a:ext cx="7696881" cy="158815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pPr>
            <a:r>
              <a:rPr lang="en-US" altLang="ko-KR" sz="2400" b="1" dirty="0"/>
              <a:t>Objective</a:t>
            </a:r>
            <a:r>
              <a:rPr lang="en-US" altLang="ko-KR" sz="2400" dirty="0"/>
              <a:t>: </a:t>
            </a:r>
            <a:r>
              <a:rPr lang="en-US" altLang="ko-KR" sz="2400" dirty="0" smtClean="0"/>
              <a:t>Standardize </a:t>
            </a:r>
            <a:r>
              <a:rPr lang="en-US" altLang="ko-KR" sz="2400" dirty="0"/>
              <a:t>and clean specific </a:t>
            </a:r>
            <a:r>
              <a:rPr lang="en-US" altLang="ko-KR" sz="2400" dirty="0" smtClean="0"/>
              <a:t>columns in dataset.</a:t>
            </a:r>
          </a:p>
          <a:p>
            <a:pPr>
              <a:lnSpc>
                <a:spcPct val="100000"/>
              </a:lnSpc>
            </a:pPr>
            <a:r>
              <a:rPr lang="en-US" altLang="ko-KR" sz="2400" b="1" dirty="0"/>
              <a:t>Methodology</a:t>
            </a:r>
            <a:r>
              <a:rPr lang="en-US" altLang="ko-KR" sz="2400" dirty="0"/>
              <a:t>: </a:t>
            </a:r>
            <a:r>
              <a:rPr lang="en-US" altLang="ko-KR" sz="2400" dirty="0" smtClean="0"/>
              <a:t>Handle </a:t>
            </a:r>
            <a:r>
              <a:rPr lang="en-US" altLang="ko-KR" sz="2400" dirty="0"/>
              <a:t>currency formats, </a:t>
            </a:r>
            <a:r>
              <a:rPr lang="en-US" altLang="ko-KR" sz="2400" dirty="0" smtClean="0"/>
              <a:t>normalize </a:t>
            </a:r>
            <a:r>
              <a:rPr lang="en-US" altLang="ko-KR" sz="2400" dirty="0"/>
              <a:t>item status, and </a:t>
            </a:r>
            <a:r>
              <a:rPr lang="en-US" altLang="ko-KR" sz="2400" dirty="0" smtClean="0"/>
              <a:t>improve the </a:t>
            </a:r>
            <a:r>
              <a:rPr lang="en-US" altLang="ko-KR" sz="2400" dirty="0"/>
              <a:t>readability of text </a:t>
            </a:r>
            <a:r>
              <a:rPr lang="en-US" altLang="ko-KR" sz="2400" dirty="0" smtClean="0"/>
              <a:t>columns.</a:t>
            </a:r>
            <a:endParaRPr lang="en-US" sz="1800" dirty="0"/>
          </a:p>
        </p:txBody>
      </p:sp>
      <p:sp>
        <p:nvSpPr>
          <p:cNvPr id="11" name="Rectangle 10"/>
          <p:cNvSpPr/>
          <p:nvPr/>
        </p:nvSpPr>
        <p:spPr>
          <a:xfrm>
            <a:off x="2444642" y="4432719"/>
            <a:ext cx="4971245" cy="461665"/>
          </a:xfrm>
          <a:prstGeom prst="rect">
            <a:avLst/>
          </a:prstGeom>
          <a:solidFill>
            <a:schemeClr val="bg1">
              <a:lumMod val="95000"/>
            </a:schemeClr>
          </a:solidFill>
        </p:spPr>
        <p:txBody>
          <a:bodyPr wrap="square">
            <a:spAutoFit/>
          </a:bodyPr>
          <a:lstStyle/>
          <a:p>
            <a:r>
              <a:rPr lang="en-US" sz="2400" i="1" dirty="0" err="1">
                <a:solidFill>
                  <a:srgbClr val="0000FF"/>
                </a:solidFill>
                <a:latin typeface="Courier New" panose="02070309020205020404" pitchFamily="49" charset="0"/>
              </a:rPr>
              <a:t>def</a:t>
            </a:r>
            <a:r>
              <a:rPr lang="en-US" sz="2400" i="1" dirty="0">
                <a:solidFill>
                  <a:srgbClr val="000000"/>
                </a:solidFill>
                <a:latin typeface="Courier New" panose="02070309020205020404" pitchFamily="49" charset="0"/>
              </a:rPr>
              <a:t> </a:t>
            </a:r>
            <a:r>
              <a:rPr lang="en-US" sz="2400" i="1" dirty="0" err="1">
                <a:solidFill>
                  <a:srgbClr val="795E26"/>
                </a:solidFill>
                <a:latin typeface="Courier New" panose="02070309020205020404" pitchFamily="49" charset="0"/>
              </a:rPr>
              <a:t>clean_currency</a:t>
            </a:r>
            <a:r>
              <a:rPr lang="en-US" sz="2400" i="1" dirty="0">
                <a:solidFill>
                  <a:srgbClr val="000000"/>
                </a:solidFill>
                <a:latin typeface="Courier New" panose="02070309020205020404" pitchFamily="49" charset="0"/>
              </a:rPr>
              <a:t>(</a:t>
            </a:r>
            <a:r>
              <a:rPr lang="en-US" sz="2400" i="1" dirty="0">
                <a:solidFill>
                  <a:srgbClr val="001080"/>
                </a:solidFill>
                <a:latin typeface="Courier New" panose="02070309020205020404" pitchFamily="49" charset="0"/>
              </a:rPr>
              <a:t>price</a:t>
            </a:r>
            <a:r>
              <a:rPr lang="en-US" sz="2400" i="1" dirty="0">
                <a:solidFill>
                  <a:srgbClr val="000000"/>
                </a:solidFill>
                <a:latin typeface="Courier New" panose="02070309020205020404" pitchFamily="49" charset="0"/>
              </a:rPr>
              <a:t>):</a:t>
            </a:r>
          </a:p>
        </p:txBody>
      </p:sp>
      <p:sp>
        <p:nvSpPr>
          <p:cNvPr id="12" name="Rectangle 11"/>
          <p:cNvSpPr/>
          <p:nvPr/>
        </p:nvSpPr>
        <p:spPr>
          <a:xfrm>
            <a:off x="2349268" y="5091660"/>
            <a:ext cx="5161991" cy="461665"/>
          </a:xfrm>
          <a:prstGeom prst="rect">
            <a:avLst/>
          </a:prstGeom>
          <a:solidFill>
            <a:schemeClr val="bg1">
              <a:lumMod val="95000"/>
            </a:schemeClr>
          </a:solidFill>
        </p:spPr>
        <p:txBody>
          <a:bodyPr wrap="none">
            <a:spAutoFit/>
          </a:bodyPr>
          <a:lstStyle/>
          <a:p>
            <a:r>
              <a:rPr lang="en-US" sz="2400" i="1" dirty="0" err="1">
                <a:solidFill>
                  <a:srgbClr val="0000FF"/>
                </a:solidFill>
                <a:latin typeface="Courier New" panose="02070309020205020404" pitchFamily="49" charset="0"/>
              </a:rPr>
              <a:t>def</a:t>
            </a:r>
            <a:r>
              <a:rPr lang="en-US" sz="2400" i="1" dirty="0">
                <a:solidFill>
                  <a:srgbClr val="000000"/>
                </a:solidFill>
                <a:latin typeface="Courier New" panose="02070309020205020404" pitchFamily="49" charset="0"/>
              </a:rPr>
              <a:t> </a:t>
            </a:r>
            <a:r>
              <a:rPr lang="en-US" sz="2400" i="1" dirty="0" err="1">
                <a:solidFill>
                  <a:srgbClr val="795E26"/>
                </a:solidFill>
                <a:latin typeface="Courier New" panose="02070309020205020404" pitchFamily="49" charset="0"/>
              </a:rPr>
              <a:t>convert_status</a:t>
            </a:r>
            <a:r>
              <a:rPr lang="en-US" sz="2400" i="1" dirty="0">
                <a:solidFill>
                  <a:srgbClr val="000000"/>
                </a:solidFill>
                <a:latin typeface="Courier New" panose="02070309020205020404" pitchFamily="49" charset="0"/>
              </a:rPr>
              <a:t>(</a:t>
            </a:r>
            <a:r>
              <a:rPr lang="en-US" sz="2400" i="1" dirty="0">
                <a:solidFill>
                  <a:srgbClr val="001080"/>
                </a:solidFill>
                <a:latin typeface="Courier New" panose="02070309020205020404" pitchFamily="49" charset="0"/>
              </a:rPr>
              <a:t>status</a:t>
            </a:r>
            <a:r>
              <a:rPr lang="en-US" sz="2400" i="1" dirty="0">
                <a:solidFill>
                  <a:srgbClr val="000000"/>
                </a:solidFill>
                <a:latin typeface="Courier New" panose="02070309020205020404" pitchFamily="49" charset="0"/>
              </a:rPr>
              <a:t>):</a:t>
            </a:r>
          </a:p>
        </p:txBody>
      </p:sp>
      <p:sp>
        <p:nvSpPr>
          <p:cNvPr id="13" name="Rectangle 12"/>
          <p:cNvSpPr/>
          <p:nvPr/>
        </p:nvSpPr>
        <p:spPr>
          <a:xfrm>
            <a:off x="2810131" y="5735789"/>
            <a:ext cx="4240263" cy="461665"/>
          </a:xfrm>
          <a:prstGeom prst="rect">
            <a:avLst/>
          </a:prstGeom>
          <a:solidFill>
            <a:schemeClr val="bg1">
              <a:lumMod val="95000"/>
            </a:schemeClr>
          </a:solidFill>
        </p:spPr>
        <p:txBody>
          <a:bodyPr wrap="none">
            <a:spAutoFit/>
          </a:bodyPr>
          <a:lstStyle/>
          <a:p>
            <a:r>
              <a:rPr lang="en-US" sz="2400" i="1" dirty="0" err="1" smtClean="0">
                <a:solidFill>
                  <a:srgbClr val="0000FF"/>
                </a:solidFill>
                <a:latin typeface="Courier New" panose="02070309020205020404" pitchFamily="49" charset="0"/>
              </a:rPr>
              <a:t>def</a:t>
            </a:r>
            <a:r>
              <a:rPr lang="en-US" sz="2400" i="1" dirty="0" smtClean="0">
                <a:solidFill>
                  <a:srgbClr val="000000"/>
                </a:solidFill>
                <a:latin typeface="Courier New" panose="02070309020205020404" pitchFamily="49" charset="0"/>
              </a:rPr>
              <a:t> </a:t>
            </a:r>
            <a:r>
              <a:rPr lang="en-US" sz="2400" i="1" dirty="0" err="1" smtClean="0">
                <a:solidFill>
                  <a:srgbClr val="795E26"/>
                </a:solidFill>
                <a:latin typeface="Courier New" panose="02070309020205020404" pitchFamily="49" charset="0"/>
              </a:rPr>
              <a:t>format_text</a:t>
            </a:r>
            <a:r>
              <a:rPr lang="en-US" sz="2400" i="1" dirty="0" smtClean="0">
                <a:solidFill>
                  <a:srgbClr val="000000"/>
                </a:solidFill>
                <a:latin typeface="Courier New" panose="02070309020205020404" pitchFamily="49" charset="0"/>
              </a:rPr>
              <a:t>(</a:t>
            </a:r>
            <a:r>
              <a:rPr lang="en-US" sz="2400" i="1" dirty="0" smtClean="0">
                <a:solidFill>
                  <a:srgbClr val="001080"/>
                </a:solidFill>
                <a:latin typeface="Courier New" panose="02070309020205020404" pitchFamily="49" charset="0"/>
              </a:rPr>
              <a:t>text</a:t>
            </a:r>
            <a:r>
              <a:rPr lang="en-US" sz="2400" i="1" dirty="0" smtClean="0">
                <a:solidFill>
                  <a:srgbClr val="000000"/>
                </a:solidFill>
                <a:latin typeface="Courier New" panose="02070309020205020404" pitchFamily="49" charset="0"/>
              </a:rPr>
              <a:t>):</a:t>
            </a:r>
            <a:endParaRPr lang="en-US" sz="2400" i="1"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7383204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892396"/>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endParaRPr lang="en-US" sz="3200"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텍스트 개체 틀 6">
            <a:extLst>
              <a:ext uri="{FF2B5EF4-FFF2-40B4-BE49-F238E27FC236}">
                <a16:creationId xmlns="" xmlns:a16="http://schemas.microsoft.com/office/drawing/2014/main" id="{8F297E73-83CC-0928-3EB6-D9AFA8B6D353}"/>
              </a:ext>
            </a:extLst>
          </p:cNvPr>
          <p:cNvSpPr txBox="1">
            <a:spLocks/>
          </p:cNvSpPr>
          <p:nvPr/>
        </p:nvSpPr>
        <p:spPr>
          <a:xfrm>
            <a:off x="723267" y="57506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텍스트 개체 틀 6">
            <a:extLst>
              <a:ext uri="{FF2B5EF4-FFF2-40B4-BE49-F238E27FC236}">
                <a16:creationId xmlns="" xmlns:a16="http://schemas.microsoft.com/office/drawing/2014/main" id="{29313BFC-4AE9-BC40-7057-34609E5417D7}"/>
              </a:ext>
            </a:extLst>
          </p:cNvPr>
          <p:cNvSpPr txBox="1">
            <a:spLocks/>
          </p:cNvSpPr>
          <p:nvPr/>
        </p:nvSpPr>
        <p:spPr>
          <a:xfrm>
            <a:off x="614534" y="5149161"/>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1121161" y="3272135"/>
            <a:ext cx="7403080" cy="707886"/>
          </a:xfrm>
          <a:prstGeom prst="rect">
            <a:avLst/>
          </a:prstGeom>
        </p:spPr>
        <p:txBody>
          <a:bodyPr wrap="square">
            <a:spAutoFit/>
          </a:bodyPr>
          <a:lstStyle/>
          <a:p>
            <a:r>
              <a:rPr lang="en-US" sz="2000" dirty="0" smtClean="0">
                <a:solidFill>
                  <a:srgbClr val="212121"/>
                </a:solidFill>
                <a:latin typeface="Courier New" panose="02070309020205020404" pitchFamily="49" charset="0"/>
              </a:rPr>
              <a:t>Average characters per sentence in </a:t>
            </a:r>
            <a:r>
              <a:rPr lang="en-US" sz="2000" u="sng" dirty="0" smtClean="0">
                <a:solidFill>
                  <a:srgbClr val="212121"/>
                </a:solidFill>
                <a:latin typeface="Courier New" panose="02070309020205020404" pitchFamily="49" charset="0"/>
              </a:rPr>
              <a:t>“Chi </a:t>
            </a:r>
            <a:r>
              <a:rPr lang="en-US" sz="2000" u="sng" dirty="0" err="1" smtClean="0">
                <a:solidFill>
                  <a:srgbClr val="212121"/>
                </a:solidFill>
                <a:latin typeface="Courier New" panose="02070309020205020404" pitchFamily="49" charset="0"/>
              </a:rPr>
              <a:t>tiết</a:t>
            </a:r>
            <a:r>
              <a:rPr lang="en-US" sz="2000" u="sng" dirty="0" smtClean="0">
                <a:solidFill>
                  <a:srgbClr val="212121"/>
                </a:solidFill>
                <a:latin typeface="Courier New" panose="02070309020205020404" pitchFamily="49" charset="0"/>
              </a:rPr>
              <a:t>” </a:t>
            </a:r>
            <a:r>
              <a:rPr lang="en-US" sz="2000" dirty="0" smtClean="0">
                <a:solidFill>
                  <a:srgbClr val="212121"/>
                </a:solidFill>
                <a:latin typeface="Courier New" panose="02070309020205020404" pitchFamily="49" charset="0"/>
              </a:rPr>
              <a:t>(Detailed content) column: </a:t>
            </a:r>
            <a:r>
              <a:rPr lang="en-US" sz="2000" b="1" dirty="0">
                <a:solidFill>
                  <a:srgbClr val="212121"/>
                </a:solidFill>
                <a:latin typeface="Courier New" panose="02070309020205020404" pitchFamily="49" charset="0"/>
              </a:rPr>
              <a:t>67.33951225097321</a:t>
            </a:r>
            <a:endParaRPr lang="en-US" altLang="ko-KR" sz="2000" dirty="0"/>
          </a:p>
        </p:txBody>
      </p:sp>
      <p:sp>
        <p:nvSpPr>
          <p:cNvPr id="13" name="Rectangle 12"/>
          <p:cNvSpPr/>
          <p:nvPr/>
        </p:nvSpPr>
        <p:spPr>
          <a:xfrm>
            <a:off x="1121161" y="2587427"/>
            <a:ext cx="7403080" cy="707886"/>
          </a:xfrm>
          <a:prstGeom prst="rect">
            <a:avLst/>
          </a:prstGeom>
        </p:spPr>
        <p:txBody>
          <a:bodyPr wrap="square">
            <a:spAutoFit/>
          </a:bodyPr>
          <a:lstStyle/>
          <a:p>
            <a:r>
              <a:rPr lang="en-US" sz="2000" dirty="0">
                <a:solidFill>
                  <a:srgbClr val="212121"/>
                </a:solidFill>
                <a:latin typeface="Courier New" panose="02070309020205020404" pitchFamily="49" charset="0"/>
              </a:rPr>
              <a:t>Average characters per sentence in </a:t>
            </a:r>
            <a:r>
              <a:rPr lang="en-US" sz="2000" u="sng" dirty="0" smtClean="0">
                <a:solidFill>
                  <a:srgbClr val="212121"/>
                </a:solidFill>
                <a:latin typeface="Courier New" panose="02070309020205020404" pitchFamily="49" charset="0"/>
              </a:rPr>
              <a:t>“</a:t>
            </a:r>
            <a:r>
              <a:rPr lang="en-US" sz="2000" u="sng" dirty="0" err="1" smtClean="0">
                <a:solidFill>
                  <a:srgbClr val="212121"/>
                </a:solidFill>
                <a:latin typeface="Courier New" panose="02070309020205020404" pitchFamily="49" charset="0"/>
              </a:rPr>
              <a:t>Giới</a:t>
            </a:r>
            <a:r>
              <a:rPr lang="en-US" sz="2000" u="sng" dirty="0" smtClean="0">
                <a:solidFill>
                  <a:srgbClr val="212121"/>
                </a:solidFill>
                <a:latin typeface="Courier New" panose="02070309020205020404" pitchFamily="49" charset="0"/>
              </a:rPr>
              <a:t> </a:t>
            </a:r>
            <a:r>
              <a:rPr lang="en-US" sz="2000" u="sng" dirty="0" err="1" smtClean="0">
                <a:solidFill>
                  <a:srgbClr val="212121"/>
                </a:solidFill>
                <a:latin typeface="Courier New" panose="02070309020205020404" pitchFamily="49" charset="0"/>
              </a:rPr>
              <a:t>thiệu</a:t>
            </a:r>
            <a:r>
              <a:rPr lang="en-US" sz="2000" u="sng" dirty="0" smtClean="0">
                <a:solidFill>
                  <a:srgbClr val="212121"/>
                </a:solidFill>
                <a:latin typeface="Courier New" panose="02070309020205020404" pitchFamily="49" charset="0"/>
              </a:rPr>
              <a:t>” </a:t>
            </a:r>
            <a:r>
              <a:rPr lang="en-US" sz="2000" dirty="0" smtClean="0">
                <a:solidFill>
                  <a:srgbClr val="212121"/>
                </a:solidFill>
                <a:latin typeface="Courier New" panose="02070309020205020404" pitchFamily="49" charset="0"/>
              </a:rPr>
              <a:t>(Introduction) column: </a:t>
            </a:r>
            <a:r>
              <a:rPr lang="en-US" sz="2000" b="1" dirty="0" smtClean="0">
                <a:solidFill>
                  <a:srgbClr val="212121"/>
                </a:solidFill>
                <a:latin typeface="Courier New" panose="02070309020205020404" pitchFamily="49" charset="0"/>
              </a:rPr>
              <a:t>63.251697494731914</a:t>
            </a:r>
            <a:endParaRPr lang="en-US" altLang="ko-KR" sz="2000" dirty="0"/>
          </a:p>
        </p:txBody>
      </p:sp>
      <p:sp>
        <p:nvSpPr>
          <p:cNvPr id="15" name="Rectangle 14"/>
          <p:cNvSpPr/>
          <p:nvPr/>
        </p:nvSpPr>
        <p:spPr>
          <a:xfrm>
            <a:off x="366696" y="4140206"/>
            <a:ext cx="8893213" cy="1569660"/>
          </a:xfrm>
          <a:prstGeom prst="rect">
            <a:avLst/>
          </a:prstGeom>
          <a:solidFill>
            <a:schemeClr val="bg1">
              <a:lumMod val="95000"/>
            </a:schemeClr>
          </a:solidFill>
        </p:spPr>
        <p:txBody>
          <a:bodyPr wrap="square">
            <a:spAutoFit/>
          </a:bodyPr>
          <a:lstStyle/>
          <a:p>
            <a:r>
              <a:rPr lang="en-US" sz="2400" dirty="0">
                <a:solidFill>
                  <a:srgbClr val="000000"/>
                </a:solidFill>
                <a:latin typeface="Courier New" panose="02070309020205020404" pitchFamily="49" charset="0"/>
              </a:rPr>
              <a:t>text_splitter = </a:t>
            </a:r>
            <a:r>
              <a:rPr lang="en-US" sz="2400" dirty="0" err="1">
                <a:solidFill>
                  <a:srgbClr val="000000"/>
                </a:solidFill>
                <a:latin typeface="Courier New" panose="02070309020205020404" pitchFamily="49" charset="0"/>
              </a:rPr>
              <a:t>RecursiveCharacterTextSplitter</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chunk_size</a:t>
            </a:r>
            <a:r>
              <a:rPr lang="en-US" sz="2400" dirty="0">
                <a:solidFill>
                  <a:srgbClr val="000000"/>
                </a:solidFill>
                <a:latin typeface="Courier New" panose="02070309020205020404" pitchFamily="49" charset="0"/>
              </a:rPr>
              <a:t>=</a:t>
            </a:r>
            <a:r>
              <a:rPr lang="en-US" sz="2400" b="1" dirty="0">
                <a:solidFill>
                  <a:srgbClr val="116644"/>
                </a:solidFill>
                <a:latin typeface="Courier New" panose="02070309020205020404" pitchFamily="49" charset="0"/>
              </a:rPr>
              <a:t>65</a:t>
            </a:r>
            <a:r>
              <a:rPr lang="en-US" sz="2400" dirty="0">
                <a:solidFill>
                  <a:srgbClr val="000000"/>
                </a:solidFill>
                <a:latin typeface="Courier New" panose="02070309020205020404" pitchFamily="49" charset="0"/>
              </a:rPr>
              <a:t>, </a:t>
            </a:r>
          </a:p>
          <a:p>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chunk_overlap</a:t>
            </a:r>
            <a:r>
              <a:rPr lang="en-US" sz="2400" dirty="0">
                <a:solidFill>
                  <a:srgbClr val="000000"/>
                </a:solidFill>
                <a:latin typeface="Courier New" panose="02070309020205020404" pitchFamily="49" charset="0"/>
              </a:rPr>
              <a:t>=</a:t>
            </a:r>
            <a:r>
              <a:rPr lang="en-US" sz="2400" dirty="0">
                <a:solidFill>
                  <a:srgbClr val="116644"/>
                </a:solidFill>
                <a:latin typeface="Courier New" panose="02070309020205020404" pitchFamily="49" charset="0"/>
              </a:rPr>
              <a:t>2</a:t>
            </a:r>
            <a:endParaRPr lang="en-US"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    )</a:t>
            </a:r>
            <a:endParaRPr lang="en-US" sz="2400" b="0" dirty="0">
              <a:solidFill>
                <a:srgbClr val="000000"/>
              </a:solidFill>
              <a:effectLst/>
              <a:latin typeface="Courier New" panose="02070309020205020404" pitchFamily="49" charset="0"/>
            </a:endParaRPr>
          </a:p>
        </p:txBody>
      </p:sp>
      <p:sp>
        <p:nvSpPr>
          <p:cNvPr id="17" name="Title 1">
            <a:extLst>
              <a:ext uri="{FF2B5EF4-FFF2-40B4-BE49-F238E27FC236}">
                <a16:creationId xmlns="" xmlns:a16="http://schemas.microsoft.com/office/drawing/2014/main" id="{47FA5A01-EB6C-74EA-4081-0FDCDD91D985}"/>
              </a:ext>
            </a:extLst>
          </p:cNvPr>
          <p:cNvSpPr txBox="1">
            <a:spLocks/>
          </p:cNvSpPr>
          <p:nvPr/>
        </p:nvSpPr>
        <p:spPr>
          <a:xfrm>
            <a:off x="237519" y="1950775"/>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Data Splitting</a:t>
            </a:r>
            <a:r>
              <a:rPr lang="en-US" sz="3200" b="1" dirty="0" smtClean="0"/>
              <a:t>: </a:t>
            </a:r>
            <a:r>
              <a:rPr kumimoji="1" lang="en-US" altLang="ko-KR" sz="3200" dirty="0">
                <a:solidFill>
                  <a:prstClr val="black">
                    <a:lumMod val="85000"/>
                    <a:lumOff val="15000"/>
                  </a:prstClr>
                </a:solidFill>
                <a:latin typeface="SamsungOne 400" panose="020B0503030303020204" pitchFamily="34" charset="0"/>
                <a:ea typeface="SamsungOne 400" panose="020B0503030303020204" pitchFamily="34" charset="0"/>
                <a:cs typeface="+mn-cs"/>
              </a:rPr>
              <a:t>Determine optimal chunk size</a:t>
            </a:r>
            <a:endParaRPr kumimoji="1" lang="en-US" altLang="ko-KR" sz="24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p:txBody>
      </p:sp>
    </p:spTree>
    <p:extLst>
      <p:ext uri="{BB962C8B-B14F-4D97-AF65-F5344CB8AC3E}">
        <p14:creationId xmlns:p14="http://schemas.microsoft.com/office/powerpoint/2010/main" val="21442113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 xmlns:a16="http://schemas.microsoft.com/office/drawing/2014/main" id="{E410509B-31F1-28D0-8E97-6838BDA782C5}"/>
              </a:ext>
            </a:extLst>
          </p:cNvPr>
          <p:cNvSpPr txBox="1">
            <a:spLocks/>
          </p:cNvSpPr>
          <p:nvPr/>
        </p:nvSpPr>
        <p:spPr>
          <a:xfrm>
            <a:off x="723267" y="450001"/>
            <a:ext cx="6837808"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Training Methods</a:t>
            </a:r>
            <a:endParaRPr lang="en-US" dirty="0"/>
          </a:p>
        </p:txBody>
      </p:sp>
      <p:sp>
        <p:nvSpPr>
          <p:cNvPr id="3" name="Text Placeholder 2">
            <a:extLst>
              <a:ext uri="{FF2B5EF4-FFF2-40B4-BE49-F238E27FC236}">
                <a16:creationId xmlns="" xmlns:a16="http://schemas.microsoft.com/office/drawing/2014/main" id="{8CC3729C-ADEC-41FE-BD44-3D8A112D21A6}"/>
              </a:ext>
            </a:extLst>
          </p:cNvPr>
          <p:cNvSpPr txBox="1">
            <a:spLocks/>
          </p:cNvSpPr>
          <p:nvPr/>
        </p:nvSpPr>
        <p:spPr>
          <a:xfrm>
            <a:off x="400054" y="450001"/>
            <a:ext cx="80898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700" dirty="0">
                <a:solidFill>
                  <a:schemeClr val="bg1"/>
                </a:solidFill>
              </a:rPr>
              <a:t>2.2</a:t>
            </a:r>
          </a:p>
        </p:txBody>
      </p:sp>
      <p:sp>
        <p:nvSpPr>
          <p:cNvPr id="4" name="Title 1">
            <a:extLst>
              <a:ext uri="{FF2B5EF4-FFF2-40B4-BE49-F238E27FC236}">
                <a16:creationId xmlns="" xmlns:a16="http://schemas.microsoft.com/office/drawing/2014/main" id="{47FA5A01-EB6C-74EA-4081-0FDCDD91D985}"/>
              </a:ext>
            </a:extLst>
          </p:cNvPr>
          <p:cNvSpPr txBox="1">
            <a:spLocks/>
          </p:cNvSpPr>
          <p:nvPr/>
        </p:nvSpPr>
        <p:spPr>
          <a:xfrm>
            <a:off x="400054" y="1394700"/>
            <a:ext cx="8541187" cy="534847"/>
          </a:xfrm>
          <a:prstGeom prst="rect">
            <a:avLst/>
          </a:prstGeom>
        </p:spPr>
        <p:txBody>
          <a:bodyPr/>
          <a:lstStyle>
            <a:lvl1pPr algn="l" defTabSz="914126" rtl="0" eaLnBrk="1" latinLnBrk="1" hangingPunct="1">
              <a:lnSpc>
                <a:spcPct val="90000"/>
              </a:lnSpc>
              <a:spcBef>
                <a:spcPct val="0"/>
              </a:spcBef>
              <a:buNone/>
              <a:defRPr sz="4399" kern="1200">
                <a:solidFill>
                  <a:schemeClr val="tx1"/>
                </a:solidFill>
                <a:latin typeface="+mj-lt"/>
                <a:ea typeface="+mj-ea"/>
                <a:cs typeface="+mj-cs"/>
              </a:defRPr>
            </a:lvl1pPr>
          </a:lstStyle>
          <a:p>
            <a:r>
              <a:rPr lang="en-US" sz="3200" b="1" dirty="0"/>
              <a:t>Data </a:t>
            </a:r>
            <a:r>
              <a:rPr lang="en-US" sz="3200" b="1" dirty="0" smtClean="0"/>
              <a:t>Splitting:</a:t>
            </a:r>
            <a:endParaRPr lang="en-US" sz="3200" dirty="0"/>
          </a:p>
        </p:txBody>
      </p:sp>
      <p:sp>
        <p:nvSpPr>
          <p:cNvPr id="5" name="Text Placeholder 5">
            <a:extLst>
              <a:ext uri="{FF2B5EF4-FFF2-40B4-BE49-F238E27FC236}">
                <a16:creationId xmlns="" xmlns:a16="http://schemas.microsoft.com/office/drawing/2014/main" id="{B93874D3-09D8-BA36-E4E0-6B7CE3EF48C0}"/>
              </a:ext>
            </a:extLst>
          </p:cNvPr>
          <p:cNvSpPr txBox="1">
            <a:spLocks/>
          </p:cNvSpPr>
          <p:nvPr/>
        </p:nvSpPr>
        <p:spPr>
          <a:xfrm>
            <a:off x="8524241" y="480779"/>
            <a:ext cx="967426" cy="55387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600" dirty="0">
                <a:solidFill>
                  <a:schemeClr val="bg1"/>
                </a:solidFill>
              </a:rPr>
              <a:t>UNIT</a:t>
            </a:r>
          </a:p>
        </p:txBody>
      </p:sp>
      <p:sp>
        <p:nvSpPr>
          <p:cNvPr id="6" name="Text Placeholder 4">
            <a:extLst>
              <a:ext uri="{FF2B5EF4-FFF2-40B4-BE49-F238E27FC236}">
                <a16:creationId xmlns="" xmlns:a16="http://schemas.microsoft.com/office/drawing/2014/main" id="{5B98AF5C-7C1B-AA19-D99B-ED44D2ED328F}"/>
              </a:ext>
            </a:extLst>
          </p:cNvPr>
          <p:cNvSpPr txBox="1">
            <a:spLocks/>
          </p:cNvSpPr>
          <p:nvPr/>
        </p:nvSpPr>
        <p:spPr>
          <a:xfrm>
            <a:off x="9007954" y="476493"/>
            <a:ext cx="835337" cy="281221"/>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vi-VN" sz="1600" b="1" dirty="0">
                <a:solidFill>
                  <a:schemeClr val="bg1"/>
                </a:solidFill>
              </a:rPr>
              <a:t>02</a:t>
            </a:r>
            <a:endParaRPr lang="en-US" sz="1600" b="1" dirty="0">
              <a:solidFill>
                <a:schemeClr val="bg1"/>
              </a:solidFill>
            </a:endParaRPr>
          </a:p>
        </p:txBody>
      </p:sp>
      <p:sp>
        <p:nvSpPr>
          <p:cNvPr id="8" name="텍스트 개체 틀 6">
            <a:extLst>
              <a:ext uri="{FF2B5EF4-FFF2-40B4-BE49-F238E27FC236}">
                <a16:creationId xmlns="" xmlns:a16="http://schemas.microsoft.com/office/drawing/2014/main" id="{8F297E73-83CC-0928-3EB6-D9AFA8B6D353}"/>
              </a:ext>
            </a:extLst>
          </p:cNvPr>
          <p:cNvSpPr txBox="1">
            <a:spLocks/>
          </p:cNvSpPr>
          <p:nvPr/>
        </p:nvSpPr>
        <p:spPr>
          <a:xfrm>
            <a:off x="723267" y="5750602"/>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400054" y="2016315"/>
            <a:ext cx="2786386" cy="461665"/>
          </a:xfrm>
          <a:prstGeom prst="rect">
            <a:avLst/>
          </a:prstGeom>
          <a:solidFill>
            <a:schemeClr val="bg1">
              <a:lumMod val="95000"/>
            </a:schemeClr>
          </a:solidFill>
        </p:spPr>
        <p:txBody>
          <a:bodyPr wrap="square">
            <a:spAutoFit/>
          </a:bodyPr>
          <a:lstStyle/>
          <a:p>
            <a:r>
              <a:rPr lang="en-US" sz="2400" dirty="0" err="1" smtClean="0">
                <a:solidFill>
                  <a:srgbClr val="000000"/>
                </a:solidFill>
                <a:latin typeface="Courier New" panose="02070309020205020404" pitchFamily="49" charset="0"/>
              </a:rPr>
              <a:t>chunk_size</a:t>
            </a:r>
            <a:r>
              <a:rPr lang="en-US" sz="2400" dirty="0" smtClean="0">
                <a:solidFill>
                  <a:srgbClr val="000000"/>
                </a:solidFill>
                <a:latin typeface="Courier New" panose="02070309020205020404" pitchFamily="49" charset="0"/>
              </a:rPr>
              <a:t>=</a:t>
            </a:r>
            <a:r>
              <a:rPr lang="en-US" sz="2400" b="1" dirty="0" smtClean="0">
                <a:solidFill>
                  <a:srgbClr val="116644"/>
                </a:solidFill>
                <a:latin typeface="Courier New" panose="02070309020205020404" pitchFamily="49" charset="0"/>
              </a:rPr>
              <a:t>500</a:t>
            </a:r>
          </a:p>
        </p:txBody>
      </p:sp>
      <p:sp>
        <p:nvSpPr>
          <p:cNvPr id="11" name="Rectangle 10"/>
          <p:cNvSpPr/>
          <p:nvPr/>
        </p:nvSpPr>
        <p:spPr>
          <a:xfrm>
            <a:off x="6154855" y="1989117"/>
            <a:ext cx="2623851" cy="461665"/>
          </a:xfrm>
          <a:prstGeom prst="rect">
            <a:avLst/>
          </a:prstGeom>
          <a:solidFill>
            <a:schemeClr val="bg1">
              <a:lumMod val="95000"/>
            </a:schemeClr>
          </a:solidFill>
        </p:spPr>
        <p:txBody>
          <a:bodyPr wrap="square">
            <a:spAutoFit/>
          </a:bodyPr>
          <a:lstStyle/>
          <a:p>
            <a:r>
              <a:rPr lang="en-US" sz="2400" dirty="0" err="1" smtClean="0">
                <a:solidFill>
                  <a:srgbClr val="000000"/>
                </a:solidFill>
                <a:latin typeface="Courier New" panose="02070309020205020404" pitchFamily="49" charset="0"/>
              </a:rPr>
              <a:t>chunk_size</a:t>
            </a:r>
            <a:r>
              <a:rPr lang="en-US" sz="2400" dirty="0" smtClean="0">
                <a:solidFill>
                  <a:srgbClr val="000000"/>
                </a:solidFill>
                <a:latin typeface="Courier New" panose="02070309020205020404" pitchFamily="49" charset="0"/>
              </a:rPr>
              <a:t>=</a:t>
            </a:r>
            <a:r>
              <a:rPr lang="en-US" sz="2400" b="1" dirty="0" smtClean="0">
                <a:solidFill>
                  <a:srgbClr val="116644"/>
                </a:solidFill>
                <a:latin typeface="Courier New" panose="02070309020205020404" pitchFamily="49" charset="0"/>
              </a:rPr>
              <a:t>65</a:t>
            </a:r>
          </a:p>
        </p:txBody>
      </p:sp>
      <p:sp>
        <p:nvSpPr>
          <p:cNvPr id="7" name="Rectangle 6"/>
          <p:cNvSpPr/>
          <p:nvPr/>
        </p:nvSpPr>
        <p:spPr>
          <a:xfrm>
            <a:off x="1274094" y="2593546"/>
            <a:ext cx="6953783" cy="923330"/>
          </a:xfrm>
          <a:prstGeom prst="rect">
            <a:avLst/>
          </a:prstGeom>
          <a:solidFill>
            <a:schemeClr val="bg1">
              <a:lumMod val="95000"/>
            </a:schemeClr>
          </a:solidFill>
        </p:spPr>
        <p:txBody>
          <a:bodyPr wrap="square">
            <a:spAutoFit/>
          </a:bodyPr>
          <a:lstStyle/>
          <a:p>
            <a:r>
              <a:rPr lang="en-US" dirty="0" err="1">
                <a:solidFill>
                  <a:srgbClr val="000000"/>
                </a:solidFill>
                <a:latin typeface="Courier New" panose="02070309020205020404" pitchFamily="49" charset="0"/>
              </a:rPr>
              <a:t>text_chunks</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text_splitter.split_documents</a:t>
            </a:r>
            <a:r>
              <a:rPr lang="en-US" dirty="0">
                <a:solidFill>
                  <a:srgbClr val="000000"/>
                </a:solidFill>
                <a:latin typeface="Courier New" panose="02070309020205020404" pitchFamily="49" charset="0"/>
              </a:rPr>
              <a:t>(data)</a:t>
            </a:r>
          </a:p>
          <a:p>
            <a:r>
              <a:rPr lang="en-US" dirty="0">
                <a:solidFill>
                  <a:srgbClr val="000000"/>
                </a:solidFill>
                <a:latin typeface="Courier New" panose="02070309020205020404" pitchFamily="49" charset="0"/>
              </a:rPr>
              <a:t/>
            </a:r>
            <a:br>
              <a:rPr lang="en-US" dirty="0">
                <a:solidFill>
                  <a:srgbClr val="000000"/>
                </a:solidFill>
                <a:latin typeface="Courier New" panose="02070309020205020404" pitchFamily="49" charset="0"/>
              </a:rPr>
            </a:br>
            <a:r>
              <a:rPr lang="en-US" dirty="0">
                <a:solidFill>
                  <a:srgbClr val="795E26"/>
                </a:solidFill>
                <a:latin typeface="Courier New" panose="02070309020205020404" pitchFamily="49" charset="0"/>
              </a:rPr>
              <a:t>print</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text_chunks</a:t>
            </a:r>
            <a:r>
              <a:rPr lang="en-US" dirty="0">
                <a:solidFill>
                  <a:srgbClr val="000000"/>
                </a:solidFill>
                <a:latin typeface="Courier New" panose="02070309020205020404" pitchFamily="49" charset="0"/>
              </a:rPr>
              <a:t>[</a:t>
            </a:r>
            <a:r>
              <a:rPr lang="en-US" dirty="0">
                <a:solidFill>
                  <a:srgbClr val="116644"/>
                </a:solidFill>
                <a:latin typeface="Courier New" panose="02070309020205020404" pitchFamily="49" charset="0"/>
              </a:rPr>
              <a:t>0</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page_content</a:t>
            </a:r>
            <a:r>
              <a:rPr lang="en-US" dirty="0">
                <a:solidFill>
                  <a:srgbClr val="000000"/>
                </a:solidFill>
                <a:latin typeface="Courier New" panose="02070309020205020404" pitchFamily="49" charset="0"/>
              </a:rPr>
              <a:t>)</a:t>
            </a:r>
            <a:endParaRPr lang="en-US" b="0" dirty="0">
              <a:solidFill>
                <a:srgbClr val="000000"/>
              </a:solidFill>
              <a:effectLst/>
              <a:latin typeface="Courier New" panose="02070309020205020404" pitchFamily="49" charset="0"/>
            </a:endParaRPr>
          </a:p>
        </p:txBody>
      </p:sp>
      <p:sp>
        <p:nvSpPr>
          <p:cNvPr id="9" name="Rectangle 8"/>
          <p:cNvSpPr/>
          <p:nvPr/>
        </p:nvSpPr>
        <p:spPr>
          <a:xfrm>
            <a:off x="400054" y="3641326"/>
            <a:ext cx="4949825" cy="2893100"/>
          </a:xfrm>
          <a:prstGeom prst="rect">
            <a:avLst/>
          </a:prstGeom>
        </p:spPr>
        <p:txBody>
          <a:bodyPr>
            <a:spAutoFit/>
          </a:bodyPr>
          <a:lstStyle/>
          <a:p>
            <a:r>
              <a:rPr lang="en-US" sz="1300" dirty="0" err="1">
                <a:solidFill>
                  <a:srgbClr val="212121"/>
                </a:solidFill>
                <a:latin typeface="Courier New" panose="02070309020205020404" pitchFamily="49" charset="0"/>
              </a:rPr>
              <a:t>Tên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Đầu</a:t>
            </a:r>
            <a:r>
              <a:rPr lang="en-US" sz="1300" dirty="0">
                <a:solidFill>
                  <a:srgbClr val="212121"/>
                </a:solidFill>
                <a:latin typeface="Courier New" panose="02070309020205020404" pitchFamily="49" charset="0"/>
              </a:rPr>
              <a:t> CD </a:t>
            </a:r>
            <a:r>
              <a:rPr lang="en-US" sz="1300" dirty="0" err="1">
                <a:solidFill>
                  <a:srgbClr val="212121"/>
                </a:solidFill>
                <a:latin typeface="Courier New" panose="02070309020205020404" pitchFamily="49" charset="0"/>
              </a:rPr>
              <a:t>Denon</a:t>
            </a:r>
            <a:r>
              <a:rPr lang="en-US" sz="1300" dirty="0">
                <a:solidFill>
                  <a:srgbClr val="212121"/>
                </a:solidFill>
                <a:latin typeface="Courier New" panose="02070309020205020404" pitchFamily="49" charset="0"/>
              </a:rPr>
              <a:t> QS 10 II </a:t>
            </a:r>
            <a:endParaRPr lang="en-US" sz="1300" dirty="0" smtClean="0">
              <a:solidFill>
                <a:srgbClr val="212121"/>
              </a:solidFill>
              <a:latin typeface="Courier New" panose="02070309020205020404" pitchFamily="49" charset="0"/>
            </a:endParaRPr>
          </a:p>
          <a:p>
            <a:r>
              <a:rPr lang="en-US" sz="1300" dirty="0" smtClean="0">
                <a:solidFill>
                  <a:srgbClr val="212121"/>
                </a:solidFill>
                <a:latin typeface="Courier New" panose="02070309020205020404" pitchFamily="49" charset="0"/>
              </a:rPr>
              <a:t>link </a:t>
            </a:r>
            <a:r>
              <a:rPr lang="en-US" sz="1300" dirty="0" err="1">
                <a:solidFill>
                  <a:srgbClr val="212121"/>
                </a:solidFill>
                <a:latin typeface="Courier New" panose="02070309020205020404" pitchFamily="49" charset="0"/>
              </a:rPr>
              <a:t>sản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phẩm</a:t>
            </a:r>
            <a:r>
              <a:rPr lang="en-US" sz="1300" dirty="0">
                <a:solidFill>
                  <a:srgbClr val="212121"/>
                </a:solidFill>
                <a:latin typeface="Courier New" panose="02070309020205020404" pitchFamily="49" charset="0"/>
              </a:rPr>
              <a:t>: </a:t>
            </a:r>
            <a:r>
              <a:rPr lang="en-US" sz="1300" dirty="0">
                <a:latin typeface="Courier New" panose="02070309020205020404" pitchFamily="49" charset="0"/>
                <a:hlinkClick r:id="rId4"/>
              </a:rPr>
              <a:t>https://769audio.vn/san-pham/1355/dau-cd-denon-qs-10-ii.html</a:t>
            </a:r>
            <a:r>
              <a:rPr lang="en-US" sz="1300" dirty="0">
                <a:solidFill>
                  <a:srgbClr val="212121"/>
                </a:solidFill>
                <a:latin typeface="Courier New" panose="02070309020205020404" pitchFamily="49" charset="0"/>
              </a:rPr>
              <a:t> </a:t>
            </a:r>
            <a:endParaRPr lang="en-US" sz="1300" dirty="0" smtClean="0">
              <a:solidFill>
                <a:srgbClr val="212121"/>
              </a:solidFill>
              <a:latin typeface="Courier New" panose="02070309020205020404" pitchFamily="49" charset="0"/>
            </a:endParaRPr>
          </a:p>
          <a:p>
            <a:r>
              <a:rPr lang="en-US" sz="1300" dirty="0" err="1" smtClean="0">
                <a:solidFill>
                  <a:srgbClr val="212121"/>
                </a:solidFill>
                <a:latin typeface="Courier New" panose="02070309020205020404" pitchFamily="49" charset="0"/>
              </a:rPr>
              <a:t>Giá</a:t>
            </a:r>
            <a:r>
              <a:rPr lang="en-US" sz="1300" dirty="0">
                <a:solidFill>
                  <a:srgbClr val="212121"/>
                </a:solidFill>
                <a:latin typeface="Courier New" panose="02070309020205020404" pitchFamily="49" charset="0"/>
              </a:rPr>
              <a:t>: 14500000 </a:t>
            </a:r>
            <a:endParaRPr lang="en-US" sz="1300" dirty="0" smtClean="0">
              <a:solidFill>
                <a:srgbClr val="212121"/>
              </a:solidFill>
              <a:latin typeface="Courier New" panose="02070309020205020404" pitchFamily="49" charset="0"/>
            </a:endParaRPr>
          </a:p>
          <a:p>
            <a:r>
              <a:rPr lang="en-US" sz="1300" dirty="0" smtClean="0">
                <a:solidFill>
                  <a:srgbClr val="212121"/>
                </a:solidFill>
                <a:latin typeface="Courier New" panose="02070309020205020404" pitchFamily="49" charset="0"/>
              </a:rPr>
              <a:t>Link </a:t>
            </a:r>
            <a:r>
              <a:rPr lang="en-US" sz="1300" dirty="0" err="1">
                <a:solidFill>
                  <a:srgbClr val="212121"/>
                </a:solidFill>
                <a:latin typeface="Courier New" panose="02070309020205020404" pitchFamily="49" charset="0"/>
              </a:rPr>
              <a:t>ảnh</a:t>
            </a:r>
            <a:r>
              <a:rPr lang="en-US" sz="1300" dirty="0">
                <a:solidFill>
                  <a:srgbClr val="212121"/>
                </a:solidFill>
                <a:latin typeface="Courier New" panose="02070309020205020404" pitchFamily="49" charset="0"/>
              </a:rPr>
              <a:t>: thumb/400_400/2/upload/product/_271894290115.jpg </a:t>
            </a:r>
            <a:endParaRPr lang="en-US" sz="1300" dirty="0" smtClean="0">
              <a:solidFill>
                <a:srgbClr val="212121"/>
              </a:solidFill>
              <a:latin typeface="Courier New" panose="02070309020205020404" pitchFamily="49" charset="0"/>
            </a:endParaRPr>
          </a:p>
          <a:p>
            <a:r>
              <a:rPr lang="en-US" sz="1300" dirty="0" err="1" smtClean="0">
                <a:solidFill>
                  <a:srgbClr val="212121"/>
                </a:solidFill>
                <a:latin typeface="Courier New" panose="02070309020205020404" pitchFamily="49" charset="0"/>
              </a:rPr>
              <a:t>Tình</a:t>
            </a:r>
            <a:r>
              <a:rPr lang="en-US" sz="1300" dirty="0" smtClean="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trạng</a:t>
            </a:r>
            <a:r>
              <a:rPr lang="en-US" sz="1300" dirty="0">
                <a:solidFill>
                  <a:srgbClr val="212121"/>
                </a:solidFill>
                <a:latin typeface="Courier New" panose="02070309020205020404" pitchFamily="49" charset="0"/>
              </a:rPr>
              <a:t>: 1 </a:t>
            </a:r>
            <a:endParaRPr lang="en-US" sz="1300" dirty="0" smtClean="0">
              <a:solidFill>
                <a:srgbClr val="212121"/>
              </a:solidFill>
              <a:latin typeface="Courier New" panose="02070309020205020404" pitchFamily="49" charset="0"/>
            </a:endParaRPr>
          </a:p>
          <a:p>
            <a:r>
              <a:rPr lang="en-US" sz="1300" dirty="0" err="1" smtClean="0">
                <a:solidFill>
                  <a:srgbClr val="212121"/>
                </a:solidFill>
                <a:latin typeface="Courier New" panose="02070309020205020404" pitchFamily="49" charset="0"/>
              </a:rPr>
              <a:t>Giới</a:t>
            </a:r>
            <a:r>
              <a:rPr lang="en-US" sz="1300" dirty="0" smtClean="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thiệu</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Giới</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thiệu</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sản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phẩm</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Nhà</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phân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phối</a:t>
            </a:r>
            <a:r>
              <a:rPr lang="en-US" sz="1300" dirty="0">
                <a:solidFill>
                  <a:srgbClr val="212121"/>
                </a:solidFill>
                <a:latin typeface="Courier New" panose="02070309020205020404" pitchFamily="49" charset="0"/>
              </a:rPr>
              <a:t> 769 audio </a:t>
            </a:r>
            <a:r>
              <a:rPr lang="en-US" sz="1300" dirty="0" err="1">
                <a:solidFill>
                  <a:srgbClr val="212121"/>
                </a:solidFill>
                <a:latin typeface="Courier New" panose="02070309020205020404" pitchFamily="49" charset="0"/>
              </a:rPr>
              <a:t>giới</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thiệu</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đến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quý</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khách</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đầu</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denon</a:t>
            </a:r>
            <a:r>
              <a:rPr lang="en-US" sz="1300" dirty="0">
                <a:solidFill>
                  <a:srgbClr val="212121"/>
                </a:solidFill>
                <a:latin typeface="Courier New" panose="02070309020205020404" pitchFamily="49" charset="0"/>
              </a:rPr>
              <a:t> qs10 ii, </a:t>
            </a:r>
            <a:r>
              <a:rPr lang="en-US" sz="1300" dirty="0" err="1">
                <a:solidFill>
                  <a:srgbClr val="212121"/>
                </a:solidFill>
                <a:latin typeface="Courier New" panose="02070309020205020404" pitchFamily="49" charset="0"/>
              </a:rPr>
              <a:t>xuất</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xứ</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nhật</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bản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bảo</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hành</a:t>
            </a:r>
            <a:r>
              <a:rPr lang="en-US" sz="1300" dirty="0">
                <a:solidFill>
                  <a:srgbClr val="212121"/>
                </a:solidFill>
                <a:latin typeface="Courier New" panose="02070309020205020404" pitchFamily="49" charset="0"/>
              </a:rPr>
              <a:t> 01 </a:t>
            </a:r>
            <a:r>
              <a:rPr lang="en-US" sz="1300" dirty="0" err="1">
                <a:solidFill>
                  <a:srgbClr val="212121"/>
                </a:solidFill>
                <a:latin typeface="Courier New" panose="02070309020205020404" pitchFamily="49" charset="0"/>
              </a:rPr>
              <a:t>tháng</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hàng</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đã</a:t>
            </a:r>
            <a:r>
              <a:rPr lang="en-US" sz="1300" dirty="0">
                <a:solidFill>
                  <a:srgbClr val="212121"/>
                </a:solidFill>
                <a:latin typeface="Courier New" panose="02070309020205020404" pitchFamily="49" charset="0"/>
              </a:rPr>
              <a:t> qua </a:t>
            </a:r>
            <a:r>
              <a:rPr lang="en-US" sz="1300" dirty="0" err="1">
                <a:solidFill>
                  <a:srgbClr val="212121"/>
                </a:solidFill>
                <a:latin typeface="Courier New" panose="02070309020205020404" pitchFamily="49" charset="0"/>
              </a:rPr>
              <a:t>sử</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dụng</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còn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mới</a:t>
            </a:r>
            <a:r>
              <a:rPr lang="en-US" sz="1300" dirty="0">
                <a:solidFill>
                  <a:srgbClr val="212121"/>
                </a:solidFill>
                <a:latin typeface="Courier New" panose="02070309020205020404" pitchFamily="49" charset="0"/>
              </a:rPr>
              <a:t> 95% </a:t>
            </a:r>
            <a:endParaRPr lang="en-US" sz="1300" dirty="0" smtClean="0">
              <a:solidFill>
                <a:srgbClr val="212121"/>
              </a:solidFill>
              <a:latin typeface="Courier New" panose="02070309020205020404" pitchFamily="49" charset="0"/>
            </a:endParaRPr>
          </a:p>
          <a:p>
            <a:r>
              <a:rPr lang="en-US" sz="1300" dirty="0" smtClean="0">
                <a:solidFill>
                  <a:srgbClr val="212121"/>
                </a:solidFill>
                <a:latin typeface="Courier New" panose="02070309020205020404" pitchFamily="49" charset="0"/>
              </a:rPr>
              <a:t>Chi </a:t>
            </a:r>
            <a:r>
              <a:rPr lang="en-US" sz="1300" dirty="0" err="1">
                <a:solidFill>
                  <a:srgbClr val="212121"/>
                </a:solidFill>
                <a:latin typeface="Courier New" panose="02070309020205020404" pitchFamily="49" charset="0"/>
              </a:rPr>
              <a:t>tiết</a:t>
            </a:r>
            <a:r>
              <a:rPr lang="en-US" sz="1300" dirty="0">
                <a:solidFill>
                  <a:srgbClr val="212121"/>
                </a:solidFill>
                <a:latin typeface="Courier New" panose="02070309020205020404" pitchFamily="49" charset="0"/>
              </a:rPr>
              <a:t>: </a:t>
            </a:r>
            <a:r>
              <a:rPr lang="en-US" sz="1300" dirty="0" smtClean="0">
                <a:solidFill>
                  <a:srgbClr val="212121"/>
                </a:solidFill>
                <a:latin typeface="Courier New" panose="02070309020205020404" pitchFamily="49" charset="0"/>
              </a:rPr>
              <a:t>Chi </a:t>
            </a:r>
            <a:r>
              <a:rPr lang="en-US" sz="1300" dirty="0" err="1">
                <a:solidFill>
                  <a:srgbClr val="212121"/>
                </a:solidFill>
                <a:latin typeface="Courier New" panose="02070309020205020404" pitchFamily="49" charset="0"/>
              </a:rPr>
              <a:t>tiết</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sản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phẩm</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Mô</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tả</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Đầu</a:t>
            </a:r>
            <a:r>
              <a:rPr lang="en-US" sz="1300" dirty="0">
                <a:solidFill>
                  <a:srgbClr val="212121"/>
                </a:solidFill>
                <a:latin typeface="Courier New" panose="02070309020205020404" pitchFamily="49" charset="0"/>
              </a:rPr>
              <a:t> cd </a:t>
            </a:r>
            <a:r>
              <a:rPr lang="en-US" sz="1300" dirty="0" err="1">
                <a:solidFill>
                  <a:srgbClr val="212121"/>
                </a:solidFill>
                <a:latin typeface="Courier New" panose="02070309020205020404" pitchFamily="49" charset="0"/>
              </a:rPr>
              <a:t>denon</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dcd</a:t>
            </a:r>
            <a:r>
              <a:rPr lang="en-US" sz="1300" dirty="0">
                <a:solidFill>
                  <a:srgbClr val="212121"/>
                </a:solidFill>
                <a:latin typeface="Courier New" panose="02070309020205020404" pitchFamily="49" charset="0"/>
              </a:rPr>
              <a:t> qs10ii </a:t>
            </a:r>
            <a:r>
              <a:rPr lang="en-US" sz="1300" dirty="0" err="1">
                <a:solidFill>
                  <a:srgbClr val="212121"/>
                </a:solidFill>
                <a:latin typeface="Courier New" panose="02070309020205020404" pitchFamily="49" charset="0"/>
              </a:rPr>
              <a:t>đẹp</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xuất</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sắc</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Xuất</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xứ</a:t>
            </a:r>
            <a:r>
              <a:rPr lang="en-US" sz="1300" dirty="0">
                <a:solidFill>
                  <a:srgbClr val="212121"/>
                </a:solidFill>
                <a:latin typeface="Courier New" panose="02070309020205020404" pitchFamily="49" charset="0"/>
              </a:rPr>
              <a:t>: japan, </a:t>
            </a:r>
            <a:r>
              <a:rPr lang="en-US" sz="1300" dirty="0" err="1">
                <a:solidFill>
                  <a:srgbClr val="212121"/>
                </a:solidFill>
                <a:latin typeface="Courier New" panose="02070309020205020404" pitchFamily="49" charset="0"/>
              </a:rPr>
              <a:t>bảo</a:t>
            </a:r>
            <a:r>
              <a:rPr lang="en-US" sz="1300" dirty="0">
                <a:solidFill>
                  <a:srgbClr val="212121"/>
                </a:solidFill>
                <a:latin typeface="Courier New" panose="02070309020205020404" pitchFamily="49" charset="0"/>
              </a:rPr>
              <a:t> </a:t>
            </a:r>
            <a:r>
              <a:rPr lang="en-US" sz="1300" dirty="0" err="1">
                <a:solidFill>
                  <a:srgbClr val="212121"/>
                </a:solidFill>
                <a:latin typeface="Courier New" panose="02070309020205020404" pitchFamily="49" charset="0"/>
              </a:rPr>
              <a:t>hành</a:t>
            </a:r>
            <a:r>
              <a:rPr lang="en-US" sz="1300" dirty="0">
                <a:solidFill>
                  <a:srgbClr val="212121"/>
                </a:solidFill>
                <a:latin typeface="Courier New" panose="02070309020205020404" pitchFamily="49" charset="0"/>
              </a:rPr>
              <a:t> 1 </a:t>
            </a:r>
            <a:r>
              <a:rPr lang="en-US" sz="1300" dirty="0" err="1">
                <a:solidFill>
                  <a:srgbClr val="212121"/>
                </a:solidFill>
                <a:latin typeface="Courier New" panose="02070309020205020404" pitchFamily="49" charset="0"/>
              </a:rPr>
              <a:t>tháng</a:t>
            </a:r>
            <a:endParaRPr lang="en-US" sz="1300" dirty="0"/>
          </a:p>
        </p:txBody>
      </p:sp>
      <p:sp>
        <p:nvSpPr>
          <p:cNvPr id="14" name="Rectangle 13"/>
          <p:cNvSpPr/>
          <p:nvPr/>
        </p:nvSpPr>
        <p:spPr>
          <a:xfrm>
            <a:off x="6085775" y="3659640"/>
            <a:ext cx="2950599" cy="307777"/>
          </a:xfrm>
          <a:prstGeom prst="rect">
            <a:avLst/>
          </a:prstGeom>
        </p:spPr>
        <p:txBody>
          <a:bodyPr wrap="square">
            <a:spAutoFit/>
          </a:bodyPr>
          <a:lstStyle/>
          <a:p>
            <a:r>
              <a:rPr lang="en-US" sz="1400" dirty="0" err="1">
                <a:solidFill>
                  <a:srgbClr val="212121"/>
                </a:solidFill>
                <a:latin typeface="Courier New" panose="02070309020205020404" pitchFamily="49" charset="0"/>
              </a:rPr>
              <a:t>Tên</a:t>
            </a:r>
            <a:r>
              <a:rPr lang="en-US" sz="1400" dirty="0">
                <a:solidFill>
                  <a:srgbClr val="212121"/>
                </a:solidFill>
                <a:latin typeface="Courier New" panose="02070309020205020404" pitchFamily="49" charset="0"/>
              </a:rPr>
              <a:t>: </a:t>
            </a:r>
            <a:r>
              <a:rPr lang="en-US" sz="1400" dirty="0" err="1">
                <a:solidFill>
                  <a:srgbClr val="212121"/>
                </a:solidFill>
                <a:latin typeface="Courier New" panose="02070309020205020404" pitchFamily="49" charset="0"/>
              </a:rPr>
              <a:t>Đầu</a:t>
            </a:r>
            <a:r>
              <a:rPr lang="en-US" sz="1400" dirty="0">
                <a:solidFill>
                  <a:srgbClr val="212121"/>
                </a:solidFill>
                <a:latin typeface="Courier New" panose="02070309020205020404" pitchFamily="49" charset="0"/>
              </a:rPr>
              <a:t> CD </a:t>
            </a:r>
            <a:r>
              <a:rPr lang="en-US" sz="1400" dirty="0" err="1">
                <a:solidFill>
                  <a:srgbClr val="212121"/>
                </a:solidFill>
                <a:latin typeface="Courier New" panose="02070309020205020404" pitchFamily="49" charset="0"/>
              </a:rPr>
              <a:t>Denon</a:t>
            </a:r>
            <a:r>
              <a:rPr lang="en-US" sz="1400" dirty="0">
                <a:solidFill>
                  <a:srgbClr val="212121"/>
                </a:solidFill>
                <a:latin typeface="Courier New" panose="02070309020205020404" pitchFamily="49" charset="0"/>
              </a:rPr>
              <a:t> QS 10 </a:t>
            </a:r>
            <a:r>
              <a:rPr lang="en-US" sz="1400" dirty="0" smtClean="0">
                <a:solidFill>
                  <a:srgbClr val="212121"/>
                </a:solidFill>
                <a:latin typeface="Courier New" panose="02070309020205020404" pitchFamily="49" charset="0"/>
              </a:rPr>
              <a:t>II</a:t>
            </a:r>
            <a:endParaRPr lang="en-US" sz="1400" dirty="0"/>
          </a:p>
        </p:txBody>
      </p:sp>
    </p:spTree>
    <p:extLst>
      <p:ext uri="{BB962C8B-B14F-4D97-AF65-F5344CB8AC3E}">
        <p14:creationId xmlns:p14="http://schemas.microsoft.com/office/powerpoint/2010/main" val="39768252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7" grpId="0" animBg="1"/>
      <p:bldP spid="9" grpId="0"/>
      <p:bldP spid="14" grpId="0"/>
    </p:bld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7029</TotalTime>
  <Words>1861</Words>
  <Application>Microsoft Office PowerPoint</Application>
  <PresentationFormat>Custom</PresentationFormat>
  <Paragraphs>311</Paragraphs>
  <Slides>37</Slides>
  <Notes>0</Notes>
  <HiddenSlides>4</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Wingdings</vt:lpstr>
      <vt:lpstr>Abel</vt:lpstr>
      <vt:lpstr>SamsungOneKorean 700</vt:lpstr>
      <vt:lpstr>Calibri</vt:lpstr>
      <vt:lpstr>Samsung Sharp Sans</vt:lpstr>
      <vt:lpstr>Times New Roman</vt:lpstr>
      <vt:lpstr>SamsungOne 400</vt:lpstr>
      <vt:lpstr>Courier New</vt:lpstr>
      <vt:lpstr>SamsungOne 700</vt:lpstr>
      <vt:lpstr>Malgun Gothic</vt:lpstr>
      <vt:lpstr>SamsungOneKorean 400</vt:lpstr>
      <vt:lpstr>Samsung Sharp Sans Medium</vt:lpstr>
      <vt:lpstr>SamsungOne 400C</vt:lpstr>
      <vt:lpstr>SamsungOne-400</vt:lpstr>
      <vt:lpstr>Arial Unicode MS</vt:lpstr>
      <vt:lpstr>Samsung Sharp Sans Bold</vt:lpstr>
      <vt:lpstr>Arial</vt:lpstr>
      <vt:lpstr>Office Theme</vt:lpstr>
      <vt:lpstr>Chatbot for Sales Consulting</vt:lpstr>
      <vt:lpstr>Unit 1. Challenges and Objectives </vt:lpstr>
      <vt:lpstr>Challenges</vt:lpstr>
      <vt:lpstr>Objectives</vt:lpstr>
      <vt:lpstr>Unit 2. Project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3. Testing and Improvements </vt:lpstr>
      <vt:lpstr>1st ChatBot Version</vt:lpstr>
      <vt:lpstr>1st ChatBot Version</vt:lpstr>
      <vt:lpstr>1st ChatBot Version</vt:lpstr>
      <vt:lpstr>2nd ChatBot Version - Major Adjustments</vt:lpstr>
      <vt:lpstr>2nd ChatBot Version - Major Adjustments</vt:lpstr>
      <vt:lpstr>2nd ChatBot Version - Major Adjustments</vt:lpstr>
      <vt:lpstr>2nd ChatBot Version - Major Adjustments</vt:lpstr>
      <vt:lpstr>2nd ChatBot Version - Major Adjustments</vt:lpstr>
      <vt:lpstr>3rd ChatBot Version – Retrieval Enhancements</vt:lpstr>
      <vt:lpstr>3rd ChatBot Version – Retrieval Enhancements</vt:lpstr>
      <vt:lpstr>3rd ChatBot Version – Retrieval Enhancements</vt:lpstr>
      <vt:lpstr>3rd ChatBot Version – Retrieval Enhancements</vt:lpstr>
      <vt:lpstr>Accomplishments</vt:lpstr>
      <vt:lpstr>Benefits</vt:lpstr>
      <vt:lpstr>Improvements</vt:lpstr>
      <vt:lpstr>THANK YOU FOR YOUR LISTENING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Ken King</cp:lastModifiedBy>
  <cp:revision>2155</cp:revision>
  <dcterms:created xsi:type="dcterms:W3CDTF">2019-07-06T14:12:49Z</dcterms:created>
  <dcterms:modified xsi:type="dcterms:W3CDTF">2024-08-18T04:29:53Z</dcterms:modified>
</cp:coreProperties>
</file>